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8B99"/>
    <a:srgbClr val="03E3E3"/>
    <a:srgbClr val="00DA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04A5-9785-4DE3-A3E7-A5E78CC4BF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57F294-8A06-451C-B899-8B5AEC4D55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D37968-39CC-4374-B617-7E915EF70E6F}"/>
              </a:ext>
            </a:extLst>
          </p:cNvPr>
          <p:cNvSpPr>
            <a:spLocks noGrp="1"/>
          </p:cNvSpPr>
          <p:nvPr>
            <p:ph type="dt" sz="half" idx="10"/>
          </p:nvPr>
        </p:nvSpPr>
        <p:spPr/>
        <p:txBody>
          <a:bodyPr/>
          <a:lstStyle/>
          <a:p>
            <a:fld id="{3275616F-B987-4797-974E-C3ABCEAB25AB}" type="datetimeFigureOut">
              <a:rPr lang="en-US" smtClean="0"/>
              <a:t>6/29/2021</a:t>
            </a:fld>
            <a:endParaRPr lang="en-US"/>
          </a:p>
        </p:txBody>
      </p:sp>
      <p:sp>
        <p:nvSpPr>
          <p:cNvPr id="5" name="Footer Placeholder 4">
            <a:extLst>
              <a:ext uri="{FF2B5EF4-FFF2-40B4-BE49-F238E27FC236}">
                <a16:creationId xmlns:a16="http://schemas.microsoft.com/office/drawing/2014/main" id="{17CE900C-1FBE-478C-832D-A79CDB4BB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B8DD1-7B1A-418F-8EB8-7B59526A70C2}"/>
              </a:ext>
            </a:extLst>
          </p:cNvPr>
          <p:cNvSpPr>
            <a:spLocks noGrp="1"/>
          </p:cNvSpPr>
          <p:nvPr>
            <p:ph type="sldNum" sz="quarter" idx="12"/>
          </p:nvPr>
        </p:nvSpPr>
        <p:spPr/>
        <p:txBody>
          <a:bodyPr/>
          <a:lstStyle/>
          <a:p>
            <a:fld id="{8C803E98-AF32-40CB-A2B3-3E007E118539}" type="slidenum">
              <a:rPr lang="en-US" smtClean="0"/>
              <a:t>‹#›</a:t>
            </a:fld>
            <a:endParaRPr lang="en-US"/>
          </a:p>
        </p:txBody>
      </p:sp>
    </p:spTree>
    <p:extLst>
      <p:ext uri="{BB962C8B-B14F-4D97-AF65-F5344CB8AC3E}">
        <p14:creationId xmlns:p14="http://schemas.microsoft.com/office/powerpoint/2010/main" val="1229302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7E60-F7A5-4805-8F20-EE8A4B4E6C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CD15B7-A017-44D2-92FA-6B2A04805F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FBD4FA-F78A-4589-846C-2547B6365244}"/>
              </a:ext>
            </a:extLst>
          </p:cNvPr>
          <p:cNvSpPr>
            <a:spLocks noGrp="1"/>
          </p:cNvSpPr>
          <p:nvPr>
            <p:ph type="dt" sz="half" idx="10"/>
          </p:nvPr>
        </p:nvSpPr>
        <p:spPr/>
        <p:txBody>
          <a:bodyPr/>
          <a:lstStyle/>
          <a:p>
            <a:fld id="{3275616F-B987-4797-974E-C3ABCEAB25AB}" type="datetimeFigureOut">
              <a:rPr lang="en-US" smtClean="0"/>
              <a:t>6/29/2021</a:t>
            </a:fld>
            <a:endParaRPr lang="en-US"/>
          </a:p>
        </p:txBody>
      </p:sp>
      <p:sp>
        <p:nvSpPr>
          <p:cNvPr id="5" name="Footer Placeholder 4">
            <a:extLst>
              <a:ext uri="{FF2B5EF4-FFF2-40B4-BE49-F238E27FC236}">
                <a16:creationId xmlns:a16="http://schemas.microsoft.com/office/drawing/2014/main" id="{E9570D8D-BC15-41ED-BA20-ED21616296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98DD2-DB31-454F-B1F5-D46F5CC573CC}"/>
              </a:ext>
            </a:extLst>
          </p:cNvPr>
          <p:cNvSpPr>
            <a:spLocks noGrp="1"/>
          </p:cNvSpPr>
          <p:nvPr>
            <p:ph type="sldNum" sz="quarter" idx="12"/>
          </p:nvPr>
        </p:nvSpPr>
        <p:spPr/>
        <p:txBody>
          <a:bodyPr/>
          <a:lstStyle/>
          <a:p>
            <a:fld id="{8C803E98-AF32-40CB-A2B3-3E007E118539}" type="slidenum">
              <a:rPr lang="en-US" smtClean="0"/>
              <a:t>‹#›</a:t>
            </a:fld>
            <a:endParaRPr lang="en-US"/>
          </a:p>
        </p:txBody>
      </p:sp>
    </p:spTree>
    <p:extLst>
      <p:ext uri="{BB962C8B-B14F-4D97-AF65-F5344CB8AC3E}">
        <p14:creationId xmlns:p14="http://schemas.microsoft.com/office/powerpoint/2010/main" val="3417274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8F80BE-FCB2-4B00-A720-22DE5A84D0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5E7E56-279C-4D6E-8AD7-FD39AC1470A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134BC-000F-4DB3-8D7D-A8C891D81CBA}"/>
              </a:ext>
            </a:extLst>
          </p:cNvPr>
          <p:cNvSpPr>
            <a:spLocks noGrp="1"/>
          </p:cNvSpPr>
          <p:nvPr>
            <p:ph type="dt" sz="half" idx="10"/>
          </p:nvPr>
        </p:nvSpPr>
        <p:spPr/>
        <p:txBody>
          <a:bodyPr/>
          <a:lstStyle/>
          <a:p>
            <a:fld id="{3275616F-B987-4797-974E-C3ABCEAB25AB}" type="datetimeFigureOut">
              <a:rPr lang="en-US" smtClean="0"/>
              <a:t>6/29/2021</a:t>
            </a:fld>
            <a:endParaRPr lang="en-US"/>
          </a:p>
        </p:txBody>
      </p:sp>
      <p:sp>
        <p:nvSpPr>
          <p:cNvPr id="5" name="Footer Placeholder 4">
            <a:extLst>
              <a:ext uri="{FF2B5EF4-FFF2-40B4-BE49-F238E27FC236}">
                <a16:creationId xmlns:a16="http://schemas.microsoft.com/office/drawing/2014/main" id="{0051628F-C64F-4E79-BADF-43F7ABB518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743F7-F5C8-4215-8462-7D90612AC18E}"/>
              </a:ext>
            </a:extLst>
          </p:cNvPr>
          <p:cNvSpPr>
            <a:spLocks noGrp="1"/>
          </p:cNvSpPr>
          <p:nvPr>
            <p:ph type="sldNum" sz="quarter" idx="12"/>
          </p:nvPr>
        </p:nvSpPr>
        <p:spPr/>
        <p:txBody>
          <a:bodyPr/>
          <a:lstStyle/>
          <a:p>
            <a:fld id="{8C803E98-AF32-40CB-A2B3-3E007E118539}" type="slidenum">
              <a:rPr lang="en-US" smtClean="0"/>
              <a:t>‹#›</a:t>
            </a:fld>
            <a:endParaRPr lang="en-US"/>
          </a:p>
        </p:txBody>
      </p:sp>
    </p:spTree>
    <p:extLst>
      <p:ext uri="{BB962C8B-B14F-4D97-AF65-F5344CB8AC3E}">
        <p14:creationId xmlns:p14="http://schemas.microsoft.com/office/powerpoint/2010/main" val="4089848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9CBC-DF24-4BC0-8236-ECF51392DC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A02B4-BFC8-4E36-8623-75538CD42F7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E2ECCF-0F8C-4A15-BC1C-2D692CE5E5A4}"/>
              </a:ext>
            </a:extLst>
          </p:cNvPr>
          <p:cNvSpPr>
            <a:spLocks noGrp="1"/>
          </p:cNvSpPr>
          <p:nvPr>
            <p:ph type="dt" sz="half" idx="10"/>
          </p:nvPr>
        </p:nvSpPr>
        <p:spPr/>
        <p:txBody>
          <a:bodyPr/>
          <a:lstStyle/>
          <a:p>
            <a:fld id="{3275616F-B987-4797-974E-C3ABCEAB25AB}" type="datetimeFigureOut">
              <a:rPr lang="en-US" smtClean="0"/>
              <a:t>6/29/2021</a:t>
            </a:fld>
            <a:endParaRPr lang="en-US"/>
          </a:p>
        </p:txBody>
      </p:sp>
      <p:sp>
        <p:nvSpPr>
          <p:cNvPr id="5" name="Footer Placeholder 4">
            <a:extLst>
              <a:ext uri="{FF2B5EF4-FFF2-40B4-BE49-F238E27FC236}">
                <a16:creationId xmlns:a16="http://schemas.microsoft.com/office/drawing/2014/main" id="{40834D90-7B06-4F25-B910-12ECEBA934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624C0D-07B9-4CC1-A365-8D7229D36345}"/>
              </a:ext>
            </a:extLst>
          </p:cNvPr>
          <p:cNvSpPr>
            <a:spLocks noGrp="1"/>
          </p:cNvSpPr>
          <p:nvPr>
            <p:ph type="sldNum" sz="quarter" idx="12"/>
          </p:nvPr>
        </p:nvSpPr>
        <p:spPr/>
        <p:txBody>
          <a:bodyPr/>
          <a:lstStyle/>
          <a:p>
            <a:fld id="{8C803E98-AF32-40CB-A2B3-3E007E118539}" type="slidenum">
              <a:rPr lang="en-US" smtClean="0"/>
              <a:t>‹#›</a:t>
            </a:fld>
            <a:endParaRPr lang="en-US"/>
          </a:p>
        </p:txBody>
      </p:sp>
    </p:spTree>
    <p:extLst>
      <p:ext uri="{BB962C8B-B14F-4D97-AF65-F5344CB8AC3E}">
        <p14:creationId xmlns:p14="http://schemas.microsoft.com/office/powerpoint/2010/main" val="158357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B0FFE-4D8B-4B1A-8734-DE88EAAB3F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99209B-61ED-4698-83BE-FA722C5C2F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08C7442-97BB-4135-89EE-9CE393DCEEF5}"/>
              </a:ext>
            </a:extLst>
          </p:cNvPr>
          <p:cNvSpPr>
            <a:spLocks noGrp="1"/>
          </p:cNvSpPr>
          <p:nvPr>
            <p:ph type="dt" sz="half" idx="10"/>
          </p:nvPr>
        </p:nvSpPr>
        <p:spPr/>
        <p:txBody>
          <a:bodyPr/>
          <a:lstStyle/>
          <a:p>
            <a:fld id="{3275616F-B987-4797-974E-C3ABCEAB25AB}" type="datetimeFigureOut">
              <a:rPr lang="en-US" smtClean="0"/>
              <a:t>6/29/2021</a:t>
            </a:fld>
            <a:endParaRPr lang="en-US"/>
          </a:p>
        </p:txBody>
      </p:sp>
      <p:sp>
        <p:nvSpPr>
          <p:cNvPr id="5" name="Footer Placeholder 4">
            <a:extLst>
              <a:ext uri="{FF2B5EF4-FFF2-40B4-BE49-F238E27FC236}">
                <a16:creationId xmlns:a16="http://schemas.microsoft.com/office/drawing/2014/main" id="{14FE353A-CBDD-4E72-AEC7-8AC3C41BD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7F447-61E9-4886-A124-386EDEF4E818}"/>
              </a:ext>
            </a:extLst>
          </p:cNvPr>
          <p:cNvSpPr>
            <a:spLocks noGrp="1"/>
          </p:cNvSpPr>
          <p:nvPr>
            <p:ph type="sldNum" sz="quarter" idx="12"/>
          </p:nvPr>
        </p:nvSpPr>
        <p:spPr/>
        <p:txBody>
          <a:bodyPr/>
          <a:lstStyle/>
          <a:p>
            <a:fld id="{8C803E98-AF32-40CB-A2B3-3E007E118539}" type="slidenum">
              <a:rPr lang="en-US" smtClean="0"/>
              <a:t>‹#›</a:t>
            </a:fld>
            <a:endParaRPr lang="en-US"/>
          </a:p>
        </p:txBody>
      </p:sp>
    </p:spTree>
    <p:extLst>
      <p:ext uri="{BB962C8B-B14F-4D97-AF65-F5344CB8AC3E}">
        <p14:creationId xmlns:p14="http://schemas.microsoft.com/office/powerpoint/2010/main" val="1449529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39F6-CC85-4E5F-8F5F-94B664C5C6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FBE20B-BE89-45D9-A08C-89C0F018E49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09F833-5B0D-40FA-8851-F419F2FE95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8309FA-72D2-4702-A413-E8AEC76D1C3C}"/>
              </a:ext>
            </a:extLst>
          </p:cNvPr>
          <p:cNvSpPr>
            <a:spLocks noGrp="1"/>
          </p:cNvSpPr>
          <p:nvPr>
            <p:ph type="dt" sz="half" idx="10"/>
          </p:nvPr>
        </p:nvSpPr>
        <p:spPr/>
        <p:txBody>
          <a:bodyPr/>
          <a:lstStyle/>
          <a:p>
            <a:fld id="{3275616F-B987-4797-974E-C3ABCEAB25AB}" type="datetimeFigureOut">
              <a:rPr lang="en-US" smtClean="0"/>
              <a:t>6/29/2021</a:t>
            </a:fld>
            <a:endParaRPr lang="en-US"/>
          </a:p>
        </p:txBody>
      </p:sp>
      <p:sp>
        <p:nvSpPr>
          <p:cNvPr id="6" name="Footer Placeholder 5">
            <a:extLst>
              <a:ext uri="{FF2B5EF4-FFF2-40B4-BE49-F238E27FC236}">
                <a16:creationId xmlns:a16="http://schemas.microsoft.com/office/drawing/2014/main" id="{2B00FA13-6E44-4512-9EA7-776CDDB818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0F0B6B-48A0-457F-9CFD-184DD4D263D7}"/>
              </a:ext>
            </a:extLst>
          </p:cNvPr>
          <p:cNvSpPr>
            <a:spLocks noGrp="1"/>
          </p:cNvSpPr>
          <p:nvPr>
            <p:ph type="sldNum" sz="quarter" idx="12"/>
          </p:nvPr>
        </p:nvSpPr>
        <p:spPr/>
        <p:txBody>
          <a:bodyPr/>
          <a:lstStyle/>
          <a:p>
            <a:fld id="{8C803E98-AF32-40CB-A2B3-3E007E118539}" type="slidenum">
              <a:rPr lang="en-US" smtClean="0"/>
              <a:t>‹#›</a:t>
            </a:fld>
            <a:endParaRPr lang="en-US"/>
          </a:p>
        </p:txBody>
      </p:sp>
    </p:spTree>
    <p:extLst>
      <p:ext uri="{BB962C8B-B14F-4D97-AF65-F5344CB8AC3E}">
        <p14:creationId xmlns:p14="http://schemas.microsoft.com/office/powerpoint/2010/main" val="782080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7BF2F-EC8F-4017-B61B-486DB5AA3D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AE0AB5-5F57-4757-9725-5FCBF63D86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16563F-6443-461C-8A3C-C30BC51053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1A9CB6-09AC-47DA-977C-67816B0F7D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AD9F0A-F8B0-4F03-AFB6-F8276D7BBD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06B3A0-1D2A-4D8C-A96D-DC19047625C6}"/>
              </a:ext>
            </a:extLst>
          </p:cNvPr>
          <p:cNvSpPr>
            <a:spLocks noGrp="1"/>
          </p:cNvSpPr>
          <p:nvPr>
            <p:ph type="dt" sz="half" idx="10"/>
          </p:nvPr>
        </p:nvSpPr>
        <p:spPr/>
        <p:txBody>
          <a:bodyPr/>
          <a:lstStyle/>
          <a:p>
            <a:fld id="{3275616F-B987-4797-974E-C3ABCEAB25AB}" type="datetimeFigureOut">
              <a:rPr lang="en-US" smtClean="0"/>
              <a:t>6/29/2021</a:t>
            </a:fld>
            <a:endParaRPr lang="en-US"/>
          </a:p>
        </p:txBody>
      </p:sp>
      <p:sp>
        <p:nvSpPr>
          <p:cNvPr id="8" name="Footer Placeholder 7">
            <a:extLst>
              <a:ext uri="{FF2B5EF4-FFF2-40B4-BE49-F238E27FC236}">
                <a16:creationId xmlns:a16="http://schemas.microsoft.com/office/drawing/2014/main" id="{A9E3E291-00DF-40A6-8669-B7EBD6B4C6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EEF7D-9B9F-4A5C-81C9-2232BA4EE599}"/>
              </a:ext>
            </a:extLst>
          </p:cNvPr>
          <p:cNvSpPr>
            <a:spLocks noGrp="1"/>
          </p:cNvSpPr>
          <p:nvPr>
            <p:ph type="sldNum" sz="quarter" idx="12"/>
          </p:nvPr>
        </p:nvSpPr>
        <p:spPr/>
        <p:txBody>
          <a:bodyPr/>
          <a:lstStyle/>
          <a:p>
            <a:fld id="{8C803E98-AF32-40CB-A2B3-3E007E118539}" type="slidenum">
              <a:rPr lang="en-US" smtClean="0"/>
              <a:t>‹#›</a:t>
            </a:fld>
            <a:endParaRPr lang="en-US"/>
          </a:p>
        </p:txBody>
      </p:sp>
    </p:spTree>
    <p:extLst>
      <p:ext uri="{BB962C8B-B14F-4D97-AF65-F5344CB8AC3E}">
        <p14:creationId xmlns:p14="http://schemas.microsoft.com/office/powerpoint/2010/main" val="731424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D31B-937D-4C72-828D-59EE51632A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C24110-E8AE-40A1-B15F-846F17CEBF40}"/>
              </a:ext>
            </a:extLst>
          </p:cNvPr>
          <p:cNvSpPr>
            <a:spLocks noGrp="1"/>
          </p:cNvSpPr>
          <p:nvPr>
            <p:ph type="dt" sz="half" idx="10"/>
          </p:nvPr>
        </p:nvSpPr>
        <p:spPr/>
        <p:txBody>
          <a:bodyPr/>
          <a:lstStyle/>
          <a:p>
            <a:fld id="{3275616F-B987-4797-974E-C3ABCEAB25AB}" type="datetimeFigureOut">
              <a:rPr lang="en-US" smtClean="0"/>
              <a:t>6/29/2021</a:t>
            </a:fld>
            <a:endParaRPr lang="en-US"/>
          </a:p>
        </p:txBody>
      </p:sp>
      <p:sp>
        <p:nvSpPr>
          <p:cNvPr id="4" name="Footer Placeholder 3">
            <a:extLst>
              <a:ext uri="{FF2B5EF4-FFF2-40B4-BE49-F238E27FC236}">
                <a16:creationId xmlns:a16="http://schemas.microsoft.com/office/drawing/2014/main" id="{99063273-F55C-47FF-AEE6-69EA2D15FC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E6AE5B-2905-4C05-B8CC-F17734993274}"/>
              </a:ext>
            </a:extLst>
          </p:cNvPr>
          <p:cNvSpPr>
            <a:spLocks noGrp="1"/>
          </p:cNvSpPr>
          <p:nvPr>
            <p:ph type="sldNum" sz="quarter" idx="12"/>
          </p:nvPr>
        </p:nvSpPr>
        <p:spPr/>
        <p:txBody>
          <a:bodyPr/>
          <a:lstStyle/>
          <a:p>
            <a:fld id="{8C803E98-AF32-40CB-A2B3-3E007E118539}" type="slidenum">
              <a:rPr lang="en-US" smtClean="0"/>
              <a:t>‹#›</a:t>
            </a:fld>
            <a:endParaRPr lang="en-US"/>
          </a:p>
        </p:txBody>
      </p:sp>
    </p:spTree>
    <p:extLst>
      <p:ext uri="{BB962C8B-B14F-4D97-AF65-F5344CB8AC3E}">
        <p14:creationId xmlns:p14="http://schemas.microsoft.com/office/powerpoint/2010/main" val="2537494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3497D-B8D3-4B2B-B870-123DD6CA6CA3}"/>
              </a:ext>
            </a:extLst>
          </p:cNvPr>
          <p:cNvSpPr>
            <a:spLocks noGrp="1"/>
          </p:cNvSpPr>
          <p:nvPr>
            <p:ph type="dt" sz="half" idx="10"/>
          </p:nvPr>
        </p:nvSpPr>
        <p:spPr/>
        <p:txBody>
          <a:bodyPr/>
          <a:lstStyle/>
          <a:p>
            <a:fld id="{3275616F-B987-4797-974E-C3ABCEAB25AB}" type="datetimeFigureOut">
              <a:rPr lang="en-US" smtClean="0"/>
              <a:t>6/29/2021</a:t>
            </a:fld>
            <a:endParaRPr lang="en-US"/>
          </a:p>
        </p:txBody>
      </p:sp>
      <p:sp>
        <p:nvSpPr>
          <p:cNvPr id="3" name="Footer Placeholder 2">
            <a:extLst>
              <a:ext uri="{FF2B5EF4-FFF2-40B4-BE49-F238E27FC236}">
                <a16:creationId xmlns:a16="http://schemas.microsoft.com/office/drawing/2014/main" id="{5FC821AB-8EA5-4CF0-8DFC-CE2BF10283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4DFF8D-36FC-4EF8-990A-46F1D7B564B0}"/>
              </a:ext>
            </a:extLst>
          </p:cNvPr>
          <p:cNvSpPr>
            <a:spLocks noGrp="1"/>
          </p:cNvSpPr>
          <p:nvPr>
            <p:ph type="sldNum" sz="quarter" idx="12"/>
          </p:nvPr>
        </p:nvSpPr>
        <p:spPr/>
        <p:txBody>
          <a:bodyPr/>
          <a:lstStyle/>
          <a:p>
            <a:fld id="{8C803E98-AF32-40CB-A2B3-3E007E118539}" type="slidenum">
              <a:rPr lang="en-US" smtClean="0"/>
              <a:t>‹#›</a:t>
            </a:fld>
            <a:endParaRPr lang="en-US"/>
          </a:p>
        </p:txBody>
      </p:sp>
    </p:spTree>
    <p:extLst>
      <p:ext uri="{BB962C8B-B14F-4D97-AF65-F5344CB8AC3E}">
        <p14:creationId xmlns:p14="http://schemas.microsoft.com/office/powerpoint/2010/main" val="4075723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C3CA5-756B-4A90-9F92-27F181E747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F8FD3C-19A0-437D-8567-87C840A22F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4EA22-A2F9-4C60-9DB6-B4C81B748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922F52-ED4F-4940-B53E-009656C3650D}"/>
              </a:ext>
            </a:extLst>
          </p:cNvPr>
          <p:cNvSpPr>
            <a:spLocks noGrp="1"/>
          </p:cNvSpPr>
          <p:nvPr>
            <p:ph type="dt" sz="half" idx="10"/>
          </p:nvPr>
        </p:nvSpPr>
        <p:spPr/>
        <p:txBody>
          <a:bodyPr/>
          <a:lstStyle/>
          <a:p>
            <a:fld id="{3275616F-B987-4797-974E-C3ABCEAB25AB}" type="datetimeFigureOut">
              <a:rPr lang="en-US" smtClean="0"/>
              <a:t>6/29/2021</a:t>
            </a:fld>
            <a:endParaRPr lang="en-US"/>
          </a:p>
        </p:txBody>
      </p:sp>
      <p:sp>
        <p:nvSpPr>
          <p:cNvPr id="6" name="Footer Placeholder 5">
            <a:extLst>
              <a:ext uri="{FF2B5EF4-FFF2-40B4-BE49-F238E27FC236}">
                <a16:creationId xmlns:a16="http://schemas.microsoft.com/office/drawing/2014/main" id="{D47AC51A-D211-43FE-9ED1-E054FD0EE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108DE6-6595-46FC-82A4-204A1E63C10D}"/>
              </a:ext>
            </a:extLst>
          </p:cNvPr>
          <p:cNvSpPr>
            <a:spLocks noGrp="1"/>
          </p:cNvSpPr>
          <p:nvPr>
            <p:ph type="sldNum" sz="quarter" idx="12"/>
          </p:nvPr>
        </p:nvSpPr>
        <p:spPr/>
        <p:txBody>
          <a:bodyPr/>
          <a:lstStyle/>
          <a:p>
            <a:fld id="{8C803E98-AF32-40CB-A2B3-3E007E118539}" type="slidenum">
              <a:rPr lang="en-US" smtClean="0"/>
              <a:t>‹#›</a:t>
            </a:fld>
            <a:endParaRPr lang="en-US"/>
          </a:p>
        </p:txBody>
      </p:sp>
    </p:spTree>
    <p:extLst>
      <p:ext uri="{BB962C8B-B14F-4D97-AF65-F5344CB8AC3E}">
        <p14:creationId xmlns:p14="http://schemas.microsoft.com/office/powerpoint/2010/main" val="2787071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1CDF4-4A12-461E-A6DB-BCE9A6A8A5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116D33-503D-404E-ABCF-1273741D98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2E544A-A7DC-4AC8-9DE6-654D01F71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78CEE05-A2FE-40DB-9299-93C00064EF74}"/>
              </a:ext>
            </a:extLst>
          </p:cNvPr>
          <p:cNvSpPr>
            <a:spLocks noGrp="1"/>
          </p:cNvSpPr>
          <p:nvPr>
            <p:ph type="dt" sz="half" idx="10"/>
          </p:nvPr>
        </p:nvSpPr>
        <p:spPr/>
        <p:txBody>
          <a:bodyPr/>
          <a:lstStyle/>
          <a:p>
            <a:fld id="{3275616F-B987-4797-974E-C3ABCEAB25AB}" type="datetimeFigureOut">
              <a:rPr lang="en-US" smtClean="0"/>
              <a:t>6/29/2021</a:t>
            </a:fld>
            <a:endParaRPr lang="en-US"/>
          </a:p>
        </p:txBody>
      </p:sp>
      <p:sp>
        <p:nvSpPr>
          <p:cNvPr id="6" name="Footer Placeholder 5">
            <a:extLst>
              <a:ext uri="{FF2B5EF4-FFF2-40B4-BE49-F238E27FC236}">
                <a16:creationId xmlns:a16="http://schemas.microsoft.com/office/drawing/2014/main" id="{0028FB61-4A62-47FC-A243-ED9841EB3C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972D06-B5FB-448A-9EF4-1F9AA7392CAF}"/>
              </a:ext>
            </a:extLst>
          </p:cNvPr>
          <p:cNvSpPr>
            <a:spLocks noGrp="1"/>
          </p:cNvSpPr>
          <p:nvPr>
            <p:ph type="sldNum" sz="quarter" idx="12"/>
          </p:nvPr>
        </p:nvSpPr>
        <p:spPr/>
        <p:txBody>
          <a:bodyPr/>
          <a:lstStyle/>
          <a:p>
            <a:fld id="{8C803E98-AF32-40CB-A2B3-3E007E118539}" type="slidenum">
              <a:rPr lang="en-US" smtClean="0"/>
              <a:t>‹#›</a:t>
            </a:fld>
            <a:endParaRPr lang="en-US"/>
          </a:p>
        </p:txBody>
      </p:sp>
    </p:spTree>
    <p:extLst>
      <p:ext uri="{BB962C8B-B14F-4D97-AF65-F5344CB8AC3E}">
        <p14:creationId xmlns:p14="http://schemas.microsoft.com/office/powerpoint/2010/main" val="2348854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443065-197E-433D-949E-95A250AEE8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B29E79-6601-47EF-BA8D-D239485BC9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B6E1A-A03C-48F7-A62A-E1B6B75AD9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5616F-B987-4797-974E-C3ABCEAB25AB}" type="datetimeFigureOut">
              <a:rPr lang="en-US" smtClean="0"/>
              <a:t>6/29/2021</a:t>
            </a:fld>
            <a:endParaRPr lang="en-US"/>
          </a:p>
        </p:txBody>
      </p:sp>
      <p:sp>
        <p:nvSpPr>
          <p:cNvPr id="5" name="Footer Placeholder 4">
            <a:extLst>
              <a:ext uri="{FF2B5EF4-FFF2-40B4-BE49-F238E27FC236}">
                <a16:creationId xmlns:a16="http://schemas.microsoft.com/office/drawing/2014/main" id="{BF3406A8-1E79-401F-9382-F5D6DA4B2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C5AC29-A367-41FA-BF0E-5DAC5E3AB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803E98-AF32-40CB-A2B3-3E007E118539}" type="slidenum">
              <a:rPr lang="en-US" smtClean="0"/>
              <a:t>‹#›</a:t>
            </a:fld>
            <a:endParaRPr lang="en-US"/>
          </a:p>
        </p:txBody>
      </p:sp>
    </p:spTree>
    <p:extLst>
      <p:ext uri="{BB962C8B-B14F-4D97-AF65-F5344CB8AC3E}">
        <p14:creationId xmlns:p14="http://schemas.microsoft.com/office/powerpoint/2010/main" val="2021840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explorebigsky.com/wp-content/uploads/2020/03/Screen-Shot-2020-03-15-at-9.04.55-AM.jpg">
            <a:extLst>
              <a:ext uri="{FF2B5EF4-FFF2-40B4-BE49-F238E27FC236}">
                <a16:creationId xmlns:a16="http://schemas.microsoft.com/office/drawing/2014/main" id="{52CCD5A1-B06A-4E61-B319-6B21D8608D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146" b="7868"/>
          <a:stretch/>
        </p:blipFill>
        <p:spPr bwMode="auto">
          <a:xfrm>
            <a:off x="0" y="0"/>
            <a:ext cx="12192000" cy="55149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68C9956-885F-4060-A4A1-D9C8F3E6B849}"/>
              </a:ext>
            </a:extLst>
          </p:cNvPr>
          <p:cNvSpPr/>
          <p:nvPr/>
        </p:nvSpPr>
        <p:spPr>
          <a:xfrm>
            <a:off x="0" y="4000500"/>
            <a:ext cx="12192000" cy="2857500"/>
          </a:xfrm>
          <a:prstGeom prst="rect">
            <a:avLst/>
          </a:prstGeom>
          <a:solidFill>
            <a:srgbClr val="2B8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9C2CF3-E432-462B-9BF6-3850E00261D9}"/>
              </a:ext>
            </a:extLst>
          </p:cNvPr>
          <p:cNvSpPr txBox="1"/>
          <p:nvPr/>
        </p:nvSpPr>
        <p:spPr>
          <a:xfrm>
            <a:off x="2233533" y="4601260"/>
            <a:ext cx="7724935" cy="646331"/>
          </a:xfrm>
          <a:prstGeom prst="rect">
            <a:avLst/>
          </a:prstGeom>
          <a:noFill/>
        </p:spPr>
        <p:txBody>
          <a:bodyPr wrap="none" rtlCol="0">
            <a:spAutoFit/>
          </a:bodyPr>
          <a:lstStyle/>
          <a:p>
            <a:r>
              <a:rPr lang="en-US" sz="3600" b="1" dirty="0">
                <a:solidFill>
                  <a:schemeClr val="bg1"/>
                </a:solidFill>
                <a:latin typeface="Calibri" panose="020F0502020204030204" pitchFamily="34" charset="0"/>
                <a:cs typeface="Calibri" panose="020F0502020204030204" pitchFamily="34" charset="0"/>
              </a:rPr>
              <a:t>Report of Guided Capstone Project One</a:t>
            </a:r>
          </a:p>
        </p:txBody>
      </p:sp>
      <p:sp>
        <p:nvSpPr>
          <p:cNvPr id="7" name="Rectangle 6">
            <a:extLst>
              <a:ext uri="{FF2B5EF4-FFF2-40B4-BE49-F238E27FC236}">
                <a16:creationId xmlns:a16="http://schemas.microsoft.com/office/drawing/2014/main" id="{B1D1850C-41E4-40A4-9AC2-FA55C39C731F}"/>
              </a:ext>
            </a:extLst>
          </p:cNvPr>
          <p:cNvSpPr/>
          <p:nvPr/>
        </p:nvSpPr>
        <p:spPr>
          <a:xfrm>
            <a:off x="4174929" y="5353050"/>
            <a:ext cx="3842142" cy="400110"/>
          </a:xfrm>
          <a:prstGeom prst="rect">
            <a:avLst/>
          </a:prstGeom>
        </p:spPr>
        <p:txBody>
          <a:bodyPr wrap="none">
            <a:spAutoFit/>
          </a:bodyPr>
          <a:lstStyle/>
          <a:p>
            <a:r>
              <a:rPr lang="en-US" sz="2000" dirty="0">
                <a:solidFill>
                  <a:schemeClr val="bg1"/>
                </a:solidFill>
                <a:latin typeface="Calibri Light" panose="020F0302020204030204" pitchFamily="34" charset="0"/>
                <a:cs typeface="Calibri Light" panose="020F0302020204030204" pitchFamily="34" charset="0"/>
              </a:rPr>
              <a:t>BIG MOUNTAIN RESORT, MONTANA</a:t>
            </a:r>
          </a:p>
        </p:txBody>
      </p:sp>
      <p:cxnSp>
        <p:nvCxnSpPr>
          <p:cNvPr id="9" name="Straight Connector 8">
            <a:extLst>
              <a:ext uri="{FF2B5EF4-FFF2-40B4-BE49-F238E27FC236}">
                <a16:creationId xmlns:a16="http://schemas.microsoft.com/office/drawing/2014/main" id="{F1C19C8F-A821-40D6-8673-DE6B34A9DE99}"/>
              </a:ext>
            </a:extLst>
          </p:cNvPr>
          <p:cNvCxnSpPr/>
          <p:nvPr/>
        </p:nvCxnSpPr>
        <p:spPr>
          <a:xfrm>
            <a:off x="2705100" y="5267325"/>
            <a:ext cx="6781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013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109DC0-76E1-4C5E-A37B-A48AF8B8AC18}"/>
              </a:ext>
            </a:extLst>
          </p:cNvPr>
          <p:cNvSpPr/>
          <p:nvPr/>
        </p:nvSpPr>
        <p:spPr>
          <a:xfrm>
            <a:off x="0" y="152401"/>
            <a:ext cx="142875" cy="457200"/>
          </a:xfrm>
          <a:prstGeom prst="rect">
            <a:avLst/>
          </a:prstGeom>
          <a:solidFill>
            <a:srgbClr val="2B8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3AF0EC4-2E60-48D7-AFFE-F539F0308EA8}"/>
              </a:ext>
            </a:extLst>
          </p:cNvPr>
          <p:cNvSpPr txBox="1"/>
          <p:nvPr/>
        </p:nvSpPr>
        <p:spPr>
          <a:xfrm>
            <a:off x="142875" y="152401"/>
            <a:ext cx="3042692" cy="461665"/>
          </a:xfrm>
          <a:prstGeom prst="rect">
            <a:avLst/>
          </a:prstGeom>
          <a:noFill/>
        </p:spPr>
        <p:txBody>
          <a:bodyPr wrap="none" rtlCol="0">
            <a:spAutoFit/>
          </a:bodyPr>
          <a:lstStyle/>
          <a:p>
            <a:r>
              <a:rPr lang="en-US" altLang="zh-CN" sz="2400" b="1" dirty="0"/>
              <a:t>Problem Identification</a:t>
            </a:r>
            <a:endParaRPr lang="en-US" sz="2400" b="1" dirty="0"/>
          </a:p>
        </p:txBody>
      </p:sp>
      <p:sp>
        <p:nvSpPr>
          <p:cNvPr id="4" name="Rectangle 3">
            <a:extLst>
              <a:ext uri="{FF2B5EF4-FFF2-40B4-BE49-F238E27FC236}">
                <a16:creationId xmlns:a16="http://schemas.microsoft.com/office/drawing/2014/main" id="{9F85D3F3-C348-48D1-8226-0E5CFA07F63C}"/>
              </a:ext>
            </a:extLst>
          </p:cNvPr>
          <p:cNvSpPr/>
          <p:nvPr/>
        </p:nvSpPr>
        <p:spPr>
          <a:xfrm>
            <a:off x="142875" y="809536"/>
            <a:ext cx="11925300" cy="707886"/>
          </a:xfrm>
          <a:prstGeom prst="rect">
            <a:avLst/>
          </a:prstGeom>
        </p:spPr>
        <p:txBody>
          <a:bodyPr wrap="square">
            <a:spAutoFit/>
          </a:bodyPr>
          <a:lstStyle/>
          <a:p>
            <a:pPr marL="285750" lvl="0" indent="-285750">
              <a:buClr>
                <a:srgbClr val="000000"/>
              </a:buClr>
              <a:buSzPts val="1400"/>
              <a:buFont typeface="Wingdings" panose="05000000000000000000" pitchFamily="2" charset="2"/>
              <a:buChar char="Ø"/>
            </a:pPr>
            <a:r>
              <a:rPr lang="en-US" sz="2000" dirty="0"/>
              <a:t>What ticket pricing strategy can help Big Mountain by the end of the current financial year to recover the new equipment investment and operating costa and to increase the profit without undermining the ticket price?</a:t>
            </a:r>
            <a:endParaRPr lang="en-US" sz="2000" dirty="0">
              <a:solidFill>
                <a:srgbClr val="000000"/>
              </a:solidFill>
              <a:latin typeface="Arial"/>
              <a:ea typeface="Arial"/>
              <a:cs typeface="Arial"/>
              <a:sym typeface="Arial"/>
            </a:endParaRPr>
          </a:p>
        </p:txBody>
      </p:sp>
      <p:sp>
        <p:nvSpPr>
          <p:cNvPr id="5" name="Google Shape;20;p1">
            <a:extLst>
              <a:ext uri="{FF2B5EF4-FFF2-40B4-BE49-F238E27FC236}">
                <a16:creationId xmlns:a16="http://schemas.microsoft.com/office/drawing/2014/main" id="{D6456619-8D91-429E-B13C-BCCB44AF2F4F}"/>
              </a:ext>
            </a:extLst>
          </p:cNvPr>
          <p:cNvSpPr/>
          <p:nvPr/>
        </p:nvSpPr>
        <p:spPr>
          <a:xfrm>
            <a:off x="541139" y="1699838"/>
            <a:ext cx="5303520" cy="4681063"/>
          </a:xfrm>
          <a:prstGeom prst="rect">
            <a:avLst/>
          </a:prstGeom>
          <a:solidFill>
            <a:schemeClr val="lt1"/>
          </a:solidFill>
          <a:ln w="19050" cap="flat" cmpd="sng">
            <a:solidFill>
              <a:srgbClr val="2B8B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28"/>
              <a:buFont typeface="Arial"/>
              <a:buNone/>
            </a:pPr>
            <a:endParaRPr sz="1428" b="0" i="0" u="none" strike="noStrike" cap="none">
              <a:solidFill>
                <a:srgbClr val="000000"/>
              </a:solidFill>
              <a:latin typeface="Arial"/>
              <a:ea typeface="Arial"/>
              <a:cs typeface="Arial"/>
              <a:sym typeface="Arial"/>
            </a:endParaRPr>
          </a:p>
        </p:txBody>
      </p:sp>
      <p:sp>
        <p:nvSpPr>
          <p:cNvPr id="6" name="Google Shape;21;p1">
            <a:extLst>
              <a:ext uri="{FF2B5EF4-FFF2-40B4-BE49-F238E27FC236}">
                <a16:creationId xmlns:a16="http://schemas.microsoft.com/office/drawing/2014/main" id="{CCED3097-AE89-4FDF-A9AE-885D19D07FE0}"/>
              </a:ext>
            </a:extLst>
          </p:cNvPr>
          <p:cNvSpPr/>
          <p:nvPr/>
        </p:nvSpPr>
        <p:spPr>
          <a:xfrm>
            <a:off x="6172985" y="1699838"/>
            <a:ext cx="5303520" cy="4681063"/>
          </a:xfrm>
          <a:prstGeom prst="rect">
            <a:avLst/>
          </a:prstGeom>
          <a:solidFill>
            <a:schemeClr val="lt1"/>
          </a:solidFill>
          <a:ln w="19050" cap="flat" cmpd="sng">
            <a:solidFill>
              <a:srgbClr val="2B8B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28"/>
              <a:buFont typeface="Arial"/>
              <a:buNone/>
            </a:pPr>
            <a:endParaRPr sz="1428" b="0" i="0" u="none" strike="noStrike" cap="none">
              <a:solidFill>
                <a:srgbClr val="000000"/>
              </a:solidFill>
              <a:latin typeface="Arial"/>
              <a:ea typeface="Arial"/>
              <a:cs typeface="Arial"/>
              <a:sym typeface="Arial"/>
            </a:endParaRPr>
          </a:p>
        </p:txBody>
      </p:sp>
      <p:sp>
        <p:nvSpPr>
          <p:cNvPr id="7" name="Google Shape;22;p1">
            <a:extLst>
              <a:ext uri="{FF2B5EF4-FFF2-40B4-BE49-F238E27FC236}">
                <a16:creationId xmlns:a16="http://schemas.microsoft.com/office/drawing/2014/main" id="{DF9B3975-094F-412C-B909-13C7D7F257C6}"/>
              </a:ext>
            </a:extLst>
          </p:cNvPr>
          <p:cNvSpPr/>
          <p:nvPr/>
        </p:nvSpPr>
        <p:spPr>
          <a:xfrm>
            <a:off x="622126" y="1741952"/>
            <a:ext cx="288315" cy="288315"/>
          </a:xfrm>
          <a:prstGeom prst="rect">
            <a:avLst/>
          </a:prstGeom>
          <a:solidFill>
            <a:srgbClr val="F1A205"/>
          </a:solidFill>
          <a:ln>
            <a:noFill/>
          </a:ln>
        </p:spPr>
        <p:txBody>
          <a:bodyPr spcFirstLastPara="1" wrap="square" lIns="47575" tIns="47575" rIns="47575" bIns="47575" anchor="ctr" anchorCtr="0">
            <a:noAutofit/>
          </a:bodyPr>
          <a:lstStyle/>
          <a:p>
            <a:pPr marL="0" marR="0" lvl="0" indent="0" algn="l" rtl="0">
              <a:lnSpc>
                <a:spcPct val="100000"/>
              </a:lnSpc>
              <a:spcBef>
                <a:spcPts val="0"/>
              </a:spcBef>
              <a:spcAft>
                <a:spcPts val="0"/>
              </a:spcAft>
              <a:buClr>
                <a:srgbClr val="000000"/>
              </a:buClr>
              <a:buSzPts val="1428"/>
              <a:buFont typeface="Arial"/>
              <a:buNone/>
            </a:pPr>
            <a:r>
              <a:rPr lang="en-AU" sz="1428" b="0" i="0" u="none" strike="noStrike" cap="none">
                <a:solidFill>
                  <a:schemeClr val="lt1"/>
                </a:solidFill>
                <a:latin typeface="Arial"/>
                <a:ea typeface="Arial"/>
                <a:cs typeface="Arial"/>
                <a:sym typeface="Arial"/>
              </a:rPr>
              <a:t>1</a:t>
            </a:r>
            <a:endParaRPr sz="1428" b="0" i="0" u="none" strike="noStrike" cap="none">
              <a:solidFill>
                <a:schemeClr val="lt1"/>
              </a:solidFill>
              <a:latin typeface="Arial"/>
              <a:ea typeface="Arial"/>
              <a:cs typeface="Arial"/>
              <a:sym typeface="Arial"/>
            </a:endParaRPr>
          </a:p>
        </p:txBody>
      </p:sp>
      <p:sp>
        <p:nvSpPr>
          <p:cNvPr id="8" name="Google Shape;23;p1">
            <a:extLst>
              <a:ext uri="{FF2B5EF4-FFF2-40B4-BE49-F238E27FC236}">
                <a16:creationId xmlns:a16="http://schemas.microsoft.com/office/drawing/2014/main" id="{800F38BE-FAF5-4DA6-AD12-57D871D5F44D}"/>
              </a:ext>
            </a:extLst>
          </p:cNvPr>
          <p:cNvSpPr/>
          <p:nvPr/>
        </p:nvSpPr>
        <p:spPr>
          <a:xfrm>
            <a:off x="6228885" y="1727290"/>
            <a:ext cx="288315" cy="288315"/>
          </a:xfrm>
          <a:prstGeom prst="rect">
            <a:avLst/>
          </a:prstGeom>
          <a:solidFill>
            <a:srgbClr val="F1A205"/>
          </a:solidFill>
          <a:ln>
            <a:noFill/>
          </a:ln>
        </p:spPr>
        <p:txBody>
          <a:bodyPr spcFirstLastPara="1" wrap="square" lIns="47575" tIns="47575" rIns="47575" bIns="47575" anchor="ctr" anchorCtr="0">
            <a:noAutofit/>
          </a:bodyPr>
          <a:lstStyle/>
          <a:p>
            <a:pPr marL="0" marR="0" lvl="0" indent="0" algn="l" rtl="0">
              <a:lnSpc>
                <a:spcPct val="100000"/>
              </a:lnSpc>
              <a:spcBef>
                <a:spcPts val="0"/>
              </a:spcBef>
              <a:spcAft>
                <a:spcPts val="0"/>
              </a:spcAft>
              <a:buClr>
                <a:srgbClr val="000000"/>
              </a:buClr>
              <a:buSzPts val="1428"/>
              <a:buFont typeface="Arial"/>
              <a:buNone/>
            </a:pPr>
            <a:r>
              <a:rPr lang="en-AU" sz="1428"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9" name="Google Shape;24;p1">
            <a:extLst>
              <a:ext uri="{FF2B5EF4-FFF2-40B4-BE49-F238E27FC236}">
                <a16:creationId xmlns:a16="http://schemas.microsoft.com/office/drawing/2014/main" id="{8637DCE1-9223-4B30-A968-0E6B341F8134}"/>
              </a:ext>
            </a:extLst>
          </p:cNvPr>
          <p:cNvSpPr/>
          <p:nvPr/>
        </p:nvSpPr>
        <p:spPr>
          <a:xfrm>
            <a:off x="1004385" y="1774006"/>
            <a:ext cx="3597454" cy="22420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28"/>
              <a:buFont typeface="Arial"/>
              <a:buNone/>
            </a:pPr>
            <a:r>
              <a:rPr lang="en-AU" sz="1428" b="0" i="0" u="none" strike="noStrike" cap="none" dirty="0">
                <a:solidFill>
                  <a:schemeClr val="dk1"/>
                </a:solidFill>
                <a:latin typeface="Arial"/>
                <a:ea typeface="Arial"/>
                <a:cs typeface="Arial"/>
                <a:sym typeface="Arial"/>
              </a:rPr>
              <a:t>Context</a:t>
            </a:r>
            <a:endParaRPr sz="1400" b="0" i="0" u="none" strike="noStrike" cap="none" dirty="0">
              <a:solidFill>
                <a:srgbClr val="000000"/>
              </a:solidFill>
              <a:latin typeface="Arial"/>
              <a:ea typeface="Arial"/>
              <a:cs typeface="Arial"/>
              <a:sym typeface="Arial"/>
            </a:endParaRPr>
          </a:p>
        </p:txBody>
      </p:sp>
      <p:sp>
        <p:nvSpPr>
          <p:cNvPr id="10" name="Google Shape;25;p1">
            <a:extLst>
              <a:ext uri="{FF2B5EF4-FFF2-40B4-BE49-F238E27FC236}">
                <a16:creationId xmlns:a16="http://schemas.microsoft.com/office/drawing/2014/main" id="{6012116A-DFA7-41C6-961E-1811DA63EE7B}"/>
              </a:ext>
            </a:extLst>
          </p:cNvPr>
          <p:cNvSpPr/>
          <p:nvPr/>
        </p:nvSpPr>
        <p:spPr>
          <a:xfrm>
            <a:off x="6611144" y="1759344"/>
            <a:ext cx="3597454" cy="22420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28"/>
              <a:buFont typeface="Arial"/>
              <a:buNone/>
            </a:pPr>
            <a:r>
              <a:rPr lang="en-AU" sz="1428" b="0" i="0" u="none" strike="noStrike" cap="none">
                <a:solidFill>
                  <a:schemeClr val="dk1"/>
                </a:solidFill>
                <a:latin typeface="Arial"/>
                <a:ea typeface="Arial"/>
                <a:cs typeface="Arial"/>
                <a:sym typeface="Arial"/>
              </a:rPr>
              <a:t>Constraints within solution space</a:t>
            </a:r>
            <a:endParaRPr sz="1400" b="0" i="0" u="none" strike="noStrike" cap="none">
              <a:solidFill>
                <a:srgbClr val="000000"/>
              </a:solidFill>
              <a:latin typeface="Arial"/>
              <a:ea typeface="Arial"/>
              <a:cs typeface="Arial"/>
              <a:sym typeface="Arial"/>
            </a:endParaRPr>
          </a:p>
        </p:txBody>
      </p:sp>
      <p:sp>
        <p:nvSpPr>
          <p:cNvPr id="11" name="Google Shape;26;p1">
            <a:extLst>
              <a:ext uri="{FF2B5EF4-FFF2-40B4-BE49-F238E27FC236}">
                <a16:creationId xmlns:a16="http://schemas.microsoft.com/office/drawing/2014/main" id="{AB8A3DA1-8196-4B6C-84DE-CD8B4D293F8B}"/>
              </a:ext>
            </a:extLst>
          </p:cNvPr>
          <p:cNvSpPr/>
          <p:nvPr/>
        </p:nvSpPr>
        <p:spPr>
          <a:xfrm>
            <a:off x="6228885" y="3316259"/>
            <a:ext cx="288315" cy="288315"/>
          </a:xfrm>
          <a:prstGeom prst="rect">
            <a:avLst/>
          </a:prstGeom>
          <a:solidFill>
            <a:srgbClr val="F1A205"/>
          </a:solidFill>
          <a:ln>
            <a:noFill/>
          </a:ln>
        </p:spPr>
        <p:txBody>
          <a:bodyPr spcFirstLastPara="1" wrap="square" lIns="47575" tIns="47575" rIns="47575" bIns="47575" anchor="ctr" anchorCtr="0">
            <a:noAutofit/>
          </a:bodyPr>
          <a:lstStyle/>
          <a:p>
            <a:pPr marL="0" marR="0" lvl="0" indent="0" algn="l" rtl="0">
              <a:lnSpc>
                <a:spcPct val="100000"/>
              </a:lnSpc>
              <a:spcBef>
                <a:spcPts val="0"/>
              </a:spcBef>
              <a:spcAft>
                <a:spcPts val="0"/>
              </a:spcAft>
              <a:buClr>
                <a:srgbClr val="000000"/>
              </a:buClr>
              <a:buSzPts val="1428"/>
              <a:buFont typeface="Arial"/>
              <a:buNone/>
            </a:pPr>
            <a:r>
              <a:rPr lang="en-AU" sz="1428" b="0" i="0" u="none" strike="noStrike" cap="none">
                <a:solidFill>
                  <a:schemeClr val="lt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12" name="Google Shape;27;p1">
            <a:extLst>
              <a:ext uri="{FF2B5EF4-FFF2-40B4-BE49-F238E27FC236}">
                <a16:creationId xmlns:a16="http://schemas.microsoft.com/office/drawing/2014/main" id="{ECDD9871-646B-4E50-92EC-6806010C8A52}"/>
              </a:ext>
            </a:extLst>
          </p:cNvPr>
          <p:cNvSpPr/>
          <p:nvPr/>
        </p:nvSpPr>
        <p:spPr>
          <a:xfrm>
            <a:off x="622126" y="3514737"/>
            <a:ext cx="288315" cy="288315"/>
          </a:xfrm>
          <a:prstGeom prst="rect">
            <a:avLst/>
          </a:prstGeom>
          <a:solidFill>
            <a:srgbClr val="F1A205"/>
          </a:solidFill>
          <a:ln>
            <a:noFill/>
          </a:ln>
        </p:spPr>
        <p:txBody>
          <a:bodyPr spcFirstLastPara="1" wrap="square" lIns="47575" tIns="47575" rIns="47575" bIns="47575" anchor="ctr" anchorCtr="0">
            <a:noAutofit/>
          </a:bodyPr>
          <a:lstStyle/>
          <a:p>
            <a:pPr marL="0" marR="0" lvl="0" indent="0" algn="l" rtl="0">
              <a:lnSpc>
                <a:spcPct val="100000"/>
              </a:lnSpc>
              <a:spcBef>
                <a:spcPts val="0"/>
              </a:spcBef>
              <a:spcAft>
                <a:spcPts val="0"/>
              </a:spcAft>
              <a:buClr>
                <a:srgbClr val="000000"/>
              </a:buClr>
              <a:buSzPts val="1428"/>
              <a:buFont typeface="Arial"/>
              <a:buNone/>
            </a:pPr>
            <a:r>
              <a:rPr lang="en-AU" sz="1428" b="0" i="0" u="none" strike="noStrike" cap="none">
                <a:solidFill>
                  <a:schemeClr val="lt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3" name="Google Shape;28;p1">
            <a:extLst>
              <a:ext uri="{FF2B5EF4-FFF2-40B4-BE49-F238E27FC236}">
                <a16:creationId xmlns:a16="http://schemas.microsoft.com/office/drawing/2014/main" id="{17075248-0293-4733-9E12-853F8552AAEE}"/>
              </a:ext>
            </a:extLst>
          </p:cNvPr>
          <p:cNvSpPr/>
          <p:nvPr/>
        </p:nvSpPr>
        <p:spPr>
          <a:xfrm>
            <a:off x="1004385" y="3546793"/>
            <a:ext cx="3597454" cy="22420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28"/>
              <a:buFont typeface="Arial"/>
              <a:buNone/>
            </a:pPr>
            <a:r>
              <a:rPr lang="en-AU" sz="1428" b="0" i="0" u="none" strike="noStrike" cap="none" dirty="0">
                <a:solidFill>
                  <a:schemeClr val="dk1"/>
                </a:solidFill>
                <a:latin typeface="Arial"/>
                <a:ea typeface="Arial"/>
                <a:cs typeface="Arial"/>
                <a:sym typeface="Arial"/>
              </a:rPr>
              <a:t>Criteria for success</a:t>
            </a:r>
            <a:endParaRPr sz="1400" b="0" i="0" u="none" strike="noStrike" cap="none" dirty="0">
              <a:solidFill>
                <a:srgbClr val="000000"/>
              </a:solidFill>
              <a:latin typeface="Arial"/>
              <a:ea typeface="Arial"/>
              <a:cs typeface="Arial"/>
              <a:sym typeface="Arial"/>
            </a:endParaRPr>
          </a:p>
        </p:txBody>
      </p:sp>
      <p:sp>
        <p:nvSpPr>
          <p:cNvPr id="14" name="Google Shape;29;p1">
            <a:extLst>
              <a:ext uri="{FF2B5EF4-FFF2-40B4-BE49-F238E27FC236}">
                <a16:creationId xmlns:a16="http://schemas.microsoft.com/office/drawing/2014/main" id="{53AE199E-FDD8-4FD4-81E9-4F2EDE190BB0}"/>
              </a:ext>
            </a:extLst>
          </p:cNvPr>
          <p:cNvSpPr/>
          <p:nvPr/>
        </p:nvSpPr>
        <p:spPr>
          <a:xfrm>
            <a:off x="6611144" y="3348315"/>
            <a:ext cx="3597454" cy="22420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28"/>
              <a:buFont typeface="Arial"/>
              <a:buNone/>
            </a:pPr>
            <a:r>
              <a:rPr lang="en-AU" sz="1428" b="0" i="0" u="none" strike="noStrike" cap="none">
                <a:solidFill>
                  <a:schemeClr val="dk1"/>
                </a:solidFill>
                <a:latin typeface="Arial"/>
                <a:ea typeface="Arial"/>
                <a:cs typeface="Arial"/>
                <a:sym typeface="Arial"/>
              </a:rPr>
              <a:t>Stakeholders to provide key insight</a:t>
            </a:r>
            <a:endParaRPr sz="1400" b="0" i="0" u="none" strike="noStrike" cap="none">
              <a:solidFill>
                <a:srgbClr val="000000"/>
              </a:solidFill>
              <a:latin typeface="Arial"/>
              <a:ea typeface="Arial"/>
              <a:cs typeface="Arial"/>
              <a:sym typeface="Arial"/>
            </a:endParaRPr>
          </a:p>
        </p:txBody>
      </p:sp>
      <p:sp>
        <p:nvSpPr>
          <p:cNvPr id="15" name="Google Shape;30;p1">
            <a:extLst>
              <a:ext uri="{FF2B5EF4-FFF2-40B4-BE49-F238E27FC236}">
                <a16:creationId xmlns:a16="http://schemas.microsoft.com/office/drawing/2014/main" id="{A0C5851D-9D9B-43A3-B0CD-D239BBC0F2AB}"/>
              </a:ext>
            </a:extLst>
          </p:cNvPr>
          <p:cNvSpPr/>
          <p:nvPr/>
        </p:nvSpPr>
        <p:spPr>
          <a:xfrm>
            <a:off x="622126" y="4921510"/>
            <a:ext cx="288315" cy="288315"/>
          </a:xfrm>
          <a:prstGeom prst="rect">
            <a:avLst/>
          </a:prstGeom>
          <a:solidFill>
            <a:srgbClr val="F1A205"/>
          </a:solidFill>
          <a:ln>
            <a:noFill/>
          </a:ln>
        </p:spPr>
        <p:txBody>
          <a:bodyPr spcFirstLastPara="1" wrap="square" lIns="47575" tIns="47575" rIns="47575" bIns="47575" anchor="ctr" anchorCtr="0">
            <a:noAutofit/>
          </a:bodyPr>
          <a:lstStyle/>
          <a:p>
            <a:pPr marL="0" marR="0" lvl="0" indent="0" algn="l" rtl="0">
              <a:lnSpc>
                <a:spcPct val="100000"/>
              </a:lnSpc>
              <a:spcBef>
                <a:spcPts val="0"/>
              </a:spcBef>
              <a:spcAft>
                <a:spcPts val="0"/>
              </a:spcAft>
              <a:buClr>
                <a:srgbClr val="000000"/>
              </a:buClr>
              <a:buSzPts val="1428"/>
              <a:buFont typeface="Arial"/>
              <a:buNone/>
            </a:pPr>
            <a:r>
              <a:rPr lang="en-AU" sz="1428" b="0" i="0" u="none" strike="noStrike" cap="none">
                <a:solidFill>
                  <a:schemeClr val="lt1"/>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6" name="Google Shape;31;p1">
            <a:extLst>
              <a:ext uri="{FF2B5EF4-FFF2-40B4-BE49-F238E27FC236}">
                <a16:creationId xmlns:a16="http://schemas.microsoft.com/office/drawing/2014/main" id="{A7FBCE57-B6EA-41D3-A80D-48598C0471B0}"/>
              </a:ext>
            </a:extLst>
          </p:cNvPr>
          <p:cNvSpPr/>
          <p:nvPr/>
        </p:nvSpPr>
        <p:spPr>
          <a:xfrm>
            <a:off x="6228885" y="4906848"/>
            <a:ext cx="288315" cy="288315"/>
          </a:xfrm>
          <a:prstGeom prst="rect">
            <a:avLst/>
          </a:prstGeom>
          <a:solidFill>
            <a:srgbClr val="F1A205"/>
          </a:solidFill>
          <a:ln>
            <a:noFill/>
          </a:ln>
        </p:spPr>
        <p:txBody>
          <a:bodyPr spcFirstLastPara="1" wrap="square" lIns="47575" tIns="47575" rIns="47575" bIns="47575" anchor="ctr" anchorCtr="0">
            <a:noAutofit/>
          </a:bodyPr>
          <a:lstStyle/>
          <a:p>
            <a:pPr marL="0" marR="0" lvl="0" indent="0" algn="l" rtl="0">
              <a:lnSpc>
                <a:spcPct val="100000"/>
              </a:lnSpc>
              <a:spcBef>
                <a:spcPts val="0"/>
              </a:spcBef>
              <a:spcAft>
                <a:spcPts val="0"/>
              </a:spcAft>
              <a:buClr>
                <a:srgbClr val="000000"/>
              </a:buClr>
              <a:buSzPts val="1428"/>
              <a:buFont typeface="Arial"/>
              <a:buNone/>
            </a:pPr>
            <a:r>
              <a:rPr lang="en-AU" sz="1428" b="0" i="0" u="none" strike="noStrike" cap="none">
                <a:solidFill>
                  <a:schemeClr val="lt1"/>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17" name="Google Shape;32;p1">
            <a:extLst>
              <a:ext uri="{FF2B5EF4-FFF2-40B4-BE49-F238E27FC236}">
                <a16:creationId xmlns:a16="http://schemas.microsoft.com/office/drawing/2014/main" id="{40F046B2-01CC-49D8-AB75-92DFF8F769B4}"/>
              </a:ext>
            </a:extLst>
          </p:cNvPr>
          <p:cNvSpPr/>
          <p:nvPr/>
        </p:nvSpPr>
        <p:spPr>
          <a:xfrm>
            <a:off x="1004385" y="4955797"/>
            <a:ext cx="3597454" cy="21974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28"/>
              <a:buFont typeface="Arial"/>
              <a:buNone/>
            </a:pPr>
            <a:r>
              <a:rPr lang="en-AU" sz="1428" b="0" i="0" u="none" strike="noStrike" cap="none">
                <a:solidFill>
                  <a:schemeClr val="dk1"/>
                </a:solidFill>
                <a:latin typeface="Arial"/>
                <a:ea typeface="Arial"/>
                <a:cs typeface="Arial"/>
                <a:sym typeface="Arial"/>
              </a:rPr>
              <a:t>Scope of solution space </a:t>
            </a:r>
            <a:endParaRPr sz="1400" b="0" i="0" u="none" strike="noStrike" cap="none">
              <a:solidFill>
                <a:srgbClr val="000000"/>
              </a:solidFill>
              <a:latin typeface="Arial"/>
              <a:ea typeface="Arial"/>
              <a:cs typeface="Arial"/>
              <a:sym typeface="Arial"/>
            </a:endParaRPr>
          </a:p>
        </p:txBody>
      </p:sp>
      <p:sp>
        <p:nvSpPr>
          <p:cNvPr id="18" name="Google Shape;33;p1">
            <a:extLst>
              <a:ext uri="{FF2B5EF4-FFF2-40B4-BE49-F238E27FC236}">
                <a16:creationId xmlns:a16="http://schemas.microsoft.com/office/drawing/2014/main" id="{E8A9B599-9756-4B08-98BD-8AA33FA10057}"/>
              </a:ext>
            </a:extLst>
          </p:cNvPr>
          <p:cNvSpPr/>
          <p:nvPr/>
        </p:nvSpPr>
        <p:spPr>
          <a:xfrm>
            <a:off x="6611144" y="4938904"/>
            <a:ext cx="3597454" cy="22420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28"/>
              <a:buFont typeface="Arial"/>
              <a:buNone/>
            </a:pPr>
            <a:r>
              <a:rPr lang="en-AU" sz="1428">
                <a:solidFill>
                  <a:schemeClr val="dk1"/>
                </a:solidFill>
              </a:rPr>
              <a:t>Key</a:t>
            </a:r>
            <a:r>
              <a:rPr lang="en-AU" sz="1428" b="0" i="0" u="none" strike="noStrike" cap="none">
                <a:solidFill>
                  <a:schemeClr val="dk1"/>
                </a:solidFill>
                <a:latin typeface="Arial"/>
                <a:ea typeface="Arial"/>
                <a:cs typeface="Arial"/>
                <a:sym typeface="Arial"/>
              </a:rPr>
              <a:t> data sources </a:t>
            </a:r>
            <a:endParaRPr sz="1400" b="0" i="0" u="none" strike="noStrike" cap="none">
              <a:solidFill>
                <a:srgbClr val="000000"/>
              </a:solidFill>
              <a:latin typeface="Arial"/>
              <a:ea typeface="Arial"/>
              <a:cs typeface="Arial"/>
              <a:sym typeface="Arial"/>
            </a:endParaRPr>
          </a:p>
        </p:txBody>
      </p:sp>
      <p:sp>
        <p:nvSpPr>
          <p:cNvPr id="19" name="Google Shape;34;p1">
            <a:extLst>
              <a:ext uri="{FF2B5EF4-FFF2-40B4-BE49-F238E27FC236}">
                <a16:creationId xmlns:a16="http://schemas.microsoft.com/office/drawing/2014/main" id="{A005697B-BA6B-4FF7-9B4F-AACB7BBA0385}"/>
              </a:ext>
            </a:extLst>
          </p:cNvPr>
          <p:cNvSpPr txBox="1"/>
          <p:nvPr/>
        </p:nvSpPr>
        <p:spPr>
          <a:xfrm>
            <a:off x="546297" y="2030267"/>
            <a:ext cx="5187433" cy="1304388"/>
          </a:xfrm>
          <a:prstGeom prst="rect">
            <a:avLst/>
          </a:prstGeom>
          <a:noFill/>
          <a:ln>
            <a:noFill/>
          </a:ln>
        </p:spPr>
        <p:txBody>
          <a:bodyPr spcFirstLastPara="1" wrap="square" lIns="91425" tIns="45700" rIns="91425" bIns="45700" anchor="t" anchorCtr="0">
            <a:noAutofit/>
          </a:bodyPr>
          <a:lstStyle/>
          <a:p>
            <a:pPr lvl="0"/>
            <a:r>
              <a:rPr lang="en-AU" sz="1200" dirty="0"/>
              <a:t>Big Mountain Resort is a ski resort located in Montana offers spectacular ski services to skiers and riders of all levels with professional configurations. Recently, Big Mountain Resort has installed an additional chair lift. To recover the investment and increase the profit , the company wants to find a new pricing strategy </a:t>
            </a:r>
            <a:r>
              <a:rPr lang="en-US" sz="1200" dirty="0"/>
              <a:t>with a good sense of how important some facilities are compared to others by cutting costs without undermining the ticket price or setting an even higher ticket price.</a:t>
            </a:r>
            <a:endParaRPr sz="1200" dirty="0"/>
          </a:p>
        </p:txBody>
      </p:sp>
      <p:sp>
        <p:nvSpPr>
          <p:cNvPr id="20" name="Google Shape;35;p1">
            <a:extLst>
              <a:ext uri="{FF2B5EF4-FFF2-40B4-BE49-F238E27FC236}">
                <a16:creationId xmlns:a16="http://schemas.microsoft.com/office/drawing/2014/main" id="{F27766ED-ACEE-49E4-8BDC-A38B82D6B16A}"/>
              </a:ext>
            </a:extLst>
          </p:cNvPr>
          <p:cNvSpPr txBox="1"/>
          <p:nvPr/>
        </p:nvSpPr>
        <p:spPr>
          <a:xfrm>
            <a:off x="546297" y="4060389"/>
            <a:ext cx="5187433" cy="5225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AU" sz="1200" dirty="0"/>
              <a:t>The new ticket pricing will improve the profit without reducing the price.</a:t>
            </a:r>
            <a:endParaRPr sz="1200" i="0" u="none" strike="noStrike" cap="none" dirty="0">
              <a:solidFill>
                <a:srgbClr val="000000"/>
              </a:solidFill>
              <a:ea typeface="Arial"/>
              <a:cs typeface="Arial"/>
              <a:sym typeface="Arial"/>
            </a:endParaRPr>
          </a:p>
        </p:txBody>
      </p:sp>
      <p:sp>
        <p:nvSpPr>
          <p:cNvPr id="21" name="Google Shape;36;p1">
            <a:extLst>
              <a:ext uri="{FF2B5EF4-FFF2-40B4-BE49-F238E27FC236}">
                <a16:creationId xmlns:a16="http://schemas.microsoft.com/office/drawing/2014/main" id="{BA33D76B-D739-46BB-8D5B-9D39DB6AF48E}"/>
              </a:ext>
            </a:extLst>
          </p:cNvPr>
          <p:cNvSpPr txBox="1"/>
          <p:nvPr/>
        </p:nvSpPr>
        <p:spPr>
          <a:xfrm>
            <a:off x="590031" y="5308630"/>
            <a:ext cx="5187433" cy="751488"/>
          </a:xfrm>
          <a:prstGeom prst="rect">
            <a:avLst/>
          </a:prstGeom>
          <a:noFill/>
          <a:ln>
            <a:noFill/>
          </a:ln>
        </p:spPr>
        <p:txBody>
          <a:bodyPr spcFirstLastPara="1" wrap="square" lIns="91425" tIns="45700" rIns="91425" bIns="45700" anchor="t" anchorCtr="0">
            <a:noAutofit/>
          </a:bodyPr>
          <a:lstStyle/>
          <a:p>
            <a:pPr lvl="0"/>
            <a:r>
              <a:rPr lang="en-AU" sz="1200" i="0" u="none" strike="noStrike" cap="none" dirty="0">
                <a:solidFill>
                  <a:srgbClr val="000000"/>
                </a:solidFill>
                <a:ea typeface="Arial"/>
                <a:cs typeface="Arial"/>
                <a:sym typeface="Arial"/>
              </a:rPr>
              <a:t>The new pricing strategy will not be developed based on the average pressure, but it must be </a:t>
            </a:r>
            <a:r>
              <a:rPr lang="en-US" sz="1200" dirty="0"/>
              <a:t>with a good sense of how important some facilities are compared to others.</a:t>
            </a:r>
            <a:endParaRPr sz="1200" i="0" u="none" strike="noStrike" cap="none" dirty="0">
              <a:solidFill>
                <a:srgbClr val="000000"/>
              </a:solidFill>
              <a:ea typeface="Arial"/>
              <a:cs typeface="Arial"/>
              <a:sym typeface="Arial"/>
            </a:endParaRPr>
          </a:p>
        </p:txBody>
      </p:sp>
      <p:sp>
        <p:nvSpPr>
          <p:cNvPr id="22" name="Google Shape;37;p1">
            <a:extLst>
              <a:ext uri="{FF2B5EF4-FFF2-40B4-BE49-F238E27FC236}">
                <a16:creationId xmlns:a16="http://schemas.microsoft.com/office/drawing/2014/main" id="{B51DE866-D010-4804-822A-38636A4C0DA3}"/>
              </a:ext>
            </a:extLst>
          </p:cNvPr>
          <p:cNvSpPr txBox="1"/>
          <p:nvPr/>
        </p:nvSpPr>
        <p:spPr>
          <a:xfrm>
            <a:off x="6118741" y="2073082"/>
            <a:ext cx="5187433" cy="10810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AU" sz="1200" i="0" u="none" strike="noStrike" cap="none" dirty="0">
                <a:solidFill>
                  <a:srgbClr val="000000"/>
                </a:solidFill>
                <a:ea typeface="Arial"/>
                <a:cs typeface="Arial"/>
                <a:sym typeface="Arial"/>
              </a:rPr>
              <a:t>There is a risk that some visitors will not choose Big Mountain Resort if the ticket price is increased.</a:t>
            </a:r>
            <a:endParaRPr sz="1200" i="0" u="none" strike="noStrike" cap="none" dirty="0">
              <a:solidFill>
                <a:srgbClr val="000000"/>
              </a:solidFill>
              <a:ea typeface="Arial"/>
              <a:cs typeface="Arial"/>
              <a:sym typeface="Arial"/>
            </a:endParaRPr>
          </a:p>
        </p:txBody>
      </p:sp>
      <p:sp>
        <p:nvSpPr>
          <p:cNvPr id="23" name="Google Shape;38;p1">
            <a:extLst>
              <a:ext uri="{FF2B5EF4-FFF2-40B4-BE49-F238E27FC236}">
                <a16:creationId xmlns:a16="http://schemas.microsoft.com/office/drawing/2014/main" id="{9412E9B8-3DE2-438D-BC7F-76E50BC6C0A5}"/>
              </a:ext>
            </a:extLst>
          </p:cNvPr>
          <p:cNvSpPr txBox="1"/>
          <p:nvPr/>
        </p:nvSpPr>
        <p:spPr>
          <a:xfrm>
            <a:off x="6151437" y="5194337"/>
            <a:ext cx="5187433" cy="1081065"/>
          </a:xfrm>
          <a:prstGeom prst="rect">
            <a:avLst/>
          </a:prstGeom>
          <a:noFill/>
          <a:ln>
            <a:noFill/>
          </a:ln>
        </p:spPr>
        <p:txBody>
          <a:bodyPr spcFirstLastPara="1" wrap="square" lIns="91425" tIns="45700" rIns="91425" bIns="45700" anchor="t" anchorCtr="0">
            <a:noAutofit/>
          </a:bodyPr>
          <a:lstStyle/>
          <a:p>
            <a:pPr lvl="0"/>
            <a:r>
              <a:rPr lang="en-US" sz="1200" dirty="0"/>
              <a:t>A CSV file provided by the database manager contains the information from 330 resorts in the US that can be considered part of the same market share. The critical features include: </a:t>
            </a:r>
            <a:r>
              <a:rPr lang="en-US" sz="1200" i="0" u="none" strike="noStrike" cap="none" dirty="0">
                <a:solidFill>
                  <a:srgbClr val="000000"/>
                </a:solidFill>
                <a:ea typeface="Arial"/>
                <a:cs typeface="Arial"/>
                <a:sym typeface="Arial"/>
              </a:rPr>
              <a:t>Number of chairlifts, </a:t>
            </a:r>
            <a:r>
              <a:rPr lang="en-US" sz="1200" dirty="0"/>
              <a:t>Number of runs, s</a:t>
            </a:r>
            <a:r>
              <a:rPr lang="en-US" sz="1200" i="0" u="none" strike="noStrike" cap="none" dirty="0">
                <a:solidFill>
                  <a:srgbClr val="000000"/>
                </a:solidFill>
                <a:ea typeface="Arial"/>
                <a:cs typeface="Arial"/>
                <a:sym typeface="Arial"/>
              </a:rPr>
              <a:t>kiable area, days open last year, annual snowfall inches, </a:t>
            </a:r>
            <a:r>
              <a:rPr lang="en-US" sz="1200" i="0" u="none" strike="noStrike" cap="none" dirty="0" err="1">
                <a:solidFill>
                  <a:srgbClr val="000000"/>
                </a:solidFill>
                <a:ea typeface="Arial"/>
                <a:cs typeface="Arial"/>
                <a:sym typeface="Arial"/>
              </a:rPr>
              <a:t>weekday&amp;weekend</a:t>
            </a:r>
            <a:r>
              <a:rPr lang="en-US" sz="1200" i="0" u="none" strike="noStrike" cap="none" dirty="0">
                <a:solidFill>
                  <a:srgbClr val="000000"/>
                </a:solidFill>
                <a:ea typeface="Arial"/>
                <a:cs typeface="Arial"/>
                <a:sym typeface="Arial"/>
              </a:rPr>
              <a:t> </a:t>
            </a:r>
            <a:r>
              <a:rPr lang="en-US" sz="1200" i="0" u="none" strike="noStrike" cap="none">
                <a:solidFill>
                  <a:srgbClr val="000000"/>
                </a:solidFill>
                <a:ea typeface="Arial"/>
                <a:cs typeface="Arial"/>
                <a:sym typeface="Arial"/>
              </a:rPr>
              <a:t>ticket price.</a:t>
            </a:r>
            <a:endParaRPr lang="en-US" sz="1200" i="0" u="none" strike="noStrike" cap="none" dirty="0">
              <a:solidFill>
                <a:srgbClr val="000000"/>
              </a:solidFill>
              <a:ea typeface="Arial"/>
              <a:cs typeface="Arial"/>
              <a:sym typeface="Arial"/>
            </a:endParaRPr>
          </a:p>
          <a:p>
            <a:pPr marL="171450" lvl="0" indent="-171450">
              <a:buFont typeface="Arial" panose="020B0604020202020204" pitchFamily="34" charset="0"/>
              <a:buChar char="•"/>
            </a:pPr>
            <a:endParaRPr sz="1200" i="0" u="none" strike="noStrike" cap="none" dirty="0">
              <a:solidFill>
                <a:srgbClr val="000000"/>
              </a:solidFill>
              <a:ea typeface="Arial"/>
              <a:cs typeface="Arial"/>
              <a:sym typeface="Arial"/>
            </a:endParaRPr>
          </a:p>
        </p:txBody>
      </p:sp>
      <p:sp>
        <p:nvSpPr>
          <p:cNvPr id="24" name="Google Shape;47;p1">
            <a:extLst>
              <a:ext uri="{FF2B5EF4-FFF2-40B4-BE49-F238E27FC236}">
                <a16:creationId xmlns:a16="http://schemas.microsoft.com/office/drawing/2014/main" id="{58B4AA04-97DE-499C-82B5-290B3B99C14A}"/>
              </a:ext>
            </a:extLst>
          </p:cNvPr>
          <p:cNvSpPr txBox="1"/>
          <p:nvPr/>
        </p:nvSpPr>
        <p:spPr>
          <a:xfrm>
            <a:off x="6167635" y="3656763"/>
            <a:ext cx="5187433" cy="1081065"/>
          </a:xfrm>
          <a:prstGeom prst="rect">
            <a:avLst/>
          </a:prstGeom>
          <a:noFill/>
          <a:ln>
            <a:noFill/>
          </a:ln>
        </p:spPr>
        <p:txBody>
          <a:bodyPr spcFirstLastPara="1" wrap="square" lIns="91425" tIns="45700" rIns="91425" bIns="45700" anchor="t" anchorCtr="0">
            <a:noAutofit/>
          </a:bodyPr>
          <a:lstStyle/>
          <a:p>
            <a:pPr marL="285750" lvl="0" indent="-285750">
              <a:buFont typeface="Arial" panose="020B0604020202020204" pitchFamily="34" charset="0"/>
              <a:buChar char="•"/>
            </a:pPr>
            <a:r>
              <a:rPr lang="en-US" sz="1200" dirty="0"/>
              <a:t>Director of Operations, Jimmy Blackburn</a:t>
            </a:r>
          </a:p>
          <a:p>
            <a:pPr marL="285750" lvl="0" indent="-285750">
              <a:buFont typeface="Arial" panose="020B0604020202020204" pitchFamily="34" charset="0"/>
              <a:buChar char="•"/>
            </a:pPr>
            <a:r>
              <a:rPr lang="en-US" sz="1200" dirty="0"/>
              <a:t>Database Manager, Alesha Eisen</a:t>
            </a:r>
            <a:endParaRPr sz="1200" i="0" u="none" strike="noStrike" cap="none" dirty="0">
              <a:solidFill>
                <a:srgbClr val="000000"/>
              </a:solidFill>
              <a:ea typeface="Arial"/>
              <a:cs typeface="Arial"/>
              <a:sym typeface="Arial"/>
            </a:endParaRPr>
          </a:p>
        </p:txBody>
      </p:sp>
    </p:spTree>
    <p:extLst>
      <p:ext uri="{BB962C8B-B14F-4D97-AF65-F5344CB8AC3E}">
        <p14:creationId xmlns:p14="http://schemas.microsoft.com/office/powerpoint/2010/main" val="1222065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C2AE40-39B9-46F6-9697-20EEA2972EBE}"/>
              </a:ext>
            </a:extLst>
          </p:cNvPr>
          <p:cNvSpPr/>
          <p:nvPr/>
        </p:nvSpPr>
        <p:spPr>
          <a:xfrm>
            <a:off x="0" y="152401"/>
            <a:ext cx="142875" cy="457200"/>
          </a:xfrm>
          <a:prstGeom prst="rect">
            <a:avLst/>
          </a:prstGeom>
          <a:solidFill>
            <a:srgbClr val="2B8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447759A-2BA6-439A-87B6-C31ABF51D708}"/>
              </a:ext>
            </a:extLst>
          </p:cNvPr>
          <p:cNvSpPr txBox="1"/>
          <p:nvPr/>
        </p:nvSpPr>
        <p:spPr>
          <a:xfrm>
            <a:off x="142875" y="152401"/>
            <a:ext cx="4657750" cy="461665"/>
          </a:xfrm>
          <a:prstGeom prst="rect">
            <a:avLst/>
          </a:prstGeom>
          <a:noFill/>
        </p:spPr>
        <p:txBody>
          <a:bodyPr wrap="none" rtlCol="0">
            <a:spAutoFit/>
          </a:bodyPr>
          <a:lstStyle/>
          <a:p>
            <a:r>
              <a:rPr lang="en-US" altLang="zh-CN" sz="2400" b="1" dirty="0"/>
              <a:t>Recommendation and key findings </a:t>
            </a:r>
            <a:endParaRPr lang="en-US" sz="2400" b="1" dirty="0"/>
          </a:p>
        </p:txBody>
      </p:sp>
      <p:sp>
        <p:nvSpPr>
          <p:cNvPr id="4" name="Rectangle 3">
            <a:extLst>
              <a:ext uri="{FF2B5EF4-FFF2-40B4-BE49-F238E27FC236}">
                <a16:creationId xmlns:a16="http://schemas.microsoft.com/office/drawing/2014/main" id="{5153908A-AC1B-4738-9BED-213F62A4869F}"/>
              </a:ext>
            </a:extLst>
          </p:cNvPr>
          <p:cNvSpPr/>
          <p:nvPr/>
        </p:nvSpPr>
        <p:spPr>
          <a:xfrm>
            <a:off x="142875" y="786884"/>
            <a:ext cx="4650440" cy="369332"/>
          </a:xfrm>
          <a:prstGeom prst="rect">
            <a:avLst/>
          </a:prstGeom>
        </p:spPr>
        <p:txBody>
          <a:bodyPr wrap="none">
            <a:spAutoFit/>
          </a:bodyPr>
          <a:lstStyle/>
          <a:p>
            <a:pPr marL="285750" indent="-285750">
              <a:buFont typeface="Wingdings" panose="05000000000000000000" pitchFamily="2" charset="2"/>
              <a:buChar char="Ø"/>
            </a:pPr>
            <a:r>
              <a:rPr lang="en-US" dirty="0"/>
              <a:t>4 options have been studied and compared: </a:t>
            </a:r>
          </a:p>
        </p:txBody>
      </p:sp>
      <p:pic>
        <p:nvPicPr>
          <p:cNvPr id="5" name="Picture 4">
            <a:extLst>
              <a:ext uri="{FF2B5EF4-FFF2-40B4-BE49-F238E27FC236}">
                <a16:creationId xmlns:a16="http://schemas.microsoft.com/office/drawing/2014/main" id="{DBC72815-F388-4C7A-836F-55D5E2CE5265}"/>
              </a:ext>
            </a:extLst>
          </p:cNvPr>
          <p:cNvPicPr/>
          <p:nvPr/>
        </p:nvPicPr>
        <p:blipFill>
          <a:blip r:embed="rId2"/>
          <a:stretch>
            <a:fillRect/>
          </a:stretch>
        </p:blipFill>
        <p:spPr>
          <a:xfrm>
            <a:off x="235901" y="1293287"/>
            <a:ext cx="4657750" cy="2288113"/>
          </a:xfrm>
          <a:prstGeom prst="rect">
            <a:avLst/>
          </a:prstGeom>
        </p:spPr>
      </p:pic>
      <p:sp>
        <p:nvSpPr>
          <p:cNvPr id="7" name="Rectangle 6">
            <a:extLst>
              <a:ext uri="{FF2B5EF4-FFF2-40B4-BE49-F238E27FC236}">
                <a16:creationId xmlns:a16="http://schemas.microsoft.com/office/drawing/2014/main" id="{D6EA7339-44AF-4BE9-954A-BF15E6B81F05}"/>
              </a:ext>
            </a:extLst>
          </p:cNvPr>
          <p:cNvSpPr/>
          <p:nvPr/>
        </p:nvSpPr>
        <p:spPr>
          <a:xfrm>
            <a:off x="5323208" y="1366897"/>
            <a:ext cx="4808378" cy="2062103"/>
          </a:xfrm>
          <a:prstGeom prst="rect">
            <a:avLst/>
          </a:prstGeom>
        </p:spPr>
        <p:txBody>
          <a:bodyPr wrap="square">
            <a:spAutoFit/>
          </a:bodyPr>
          <a:lstStyle/>
          <a:p>
            <a:r>
              <a:rPr lang="en-US" sz="1600" b="1" dirty="0">
                <a:solidFill>
                  <a:srgbClr val="2B8B99"/>
                </a:solidFill>
              </a:rPr>
              <a:t>Scenario 1:</a:t>
            </a:r>
          </a:p>
          <a:p>
            <a:r>
              <a:rPr lang="en-US" sz="1600" dirty="0"/>
              <a:t>As shown in the figure below, the model says closing one run makes no difference. Closing 2 and 3 successively reduces support for ticket price and so revenue. If Big Mountain closes down 3 runs, it seems they may as well close down 4 or 5 as there's no further loss in ticket price. Increasing the closures down to 6 or more leads to a large drop.</a:t>
            </a:r>
          </a:p>
        </p:txBody>
      </p:sp>
      <p:sp>
        <p:nvSpPr>
          <p:cNvPr id="9" name="Rectangle 8">
            <a:extLst>
              <a:ext uri="{FF2B5EF4-FFF2-40B4-BE49-F238E27FC236}">
                <a16:creationId xmlns:a16="http://schemas.microsoft.com/office/drawing/2014/main" id="{653895F8-FA19-4FD5-ACF4-ED7A2AE0B60B}"/>
              </a:ext>
            </a:extLst>
          </p:cNvPr>
          <p:cNvSpPr/>
          <p:nvPr/>
        </p:nvSpPr>
        <p:spPr>
          <a:xfrm>
            <a:off x="332108" y="3956894"/>
            <a:ext cx="11677650" cy="2554545"/>
          </a:xfrm>
          <a:prstGeom prst="rect">
            <a:avLst/>
          </a:prstGeom>
        </p:spPr>
        <p:txBody>
          <a:bodyPr wrap="square">
            <a:spAutoFit/>
          </a:bodyPr>
          <a:lstStyle/>
          <a:p>
            <a:r>
              <a:rPr lang="en-US" sz="1600" b="1" dirty="0">
                <a:solidFill>
                  <a:srgbClr val="2B8B99"/>
                </a:solidFill>
              </a:rPr>
              <a:t>Scenario 2:</a:t>
            </a:r>
          </a:p>
          <a:p>
            <a:r>
              <a:rPr lang="en-US" sz="1600" dirty="0"/>
              <a:t>In this scenario, Big Mountain is adding a run, increasing the vertical drop by 150 feet, and installing an additional chair lift.</a:t>
            </a:r>
          </a:p>
          <a:p>
            <a:r>
              <a:rPr lang="en-US" sz="1600" dirty="0"/>
              <a:t>The outcome of the model predicts that this scenario increases support for ticket price by $8.46. Over the season, the revenue could be expected to amount to $14811594</a:t>
            </a:r>
          </a:p>
          <a:p>
            <a:r>
              <a:rPr lang="en-US" sz="1600" b="1" dirty="0">
                <a:solidFill>
                  <a:srgbClr val="2B8B99"/>
                </a:solidFill>
              </a:rPr>
              <a:t>Scenario 3:</a:t>
            </a:r>
          </a:p>
          <a:p>
            <a:r>
              <a:rPr lang="en-US" sz="1600" dirty="0"/>
              <a:t>In this scenario, Big Mountain is adding 2 acres of snow making. The model predicts that this scenario increases support for ticket price by $9.75. Over the season, the revenue could be expected to amount to $17068841</a:t>
            </a:r>
          </a:p>
          <a:p>
            <a:r>
              <a:rPr lang="en-US" sz="1600" b="1" dirty="0">
                <a:solidFill>
                  <a:srgbClr val="2B8B99"/>
                </a:solidFill>
              </a:rPr>
              <a:t>Scenario 4:</a:t>
            </a:r>
          </a:p>
          <a:p>
            <a:r>
              <a:rPr lang="en-US" sz="1600" dirty="0"/>
              <a:t>This scenario calls for increasing the longest run by 0.2 miles and guaranteeing its snow coverage by adding 4 acres of snow making capability. The results predicted by the model show that there is no price and revenue changes.</a:t>
            </a:r>
          </a:p>
        </p:txBody>
      </p:sp>
    </p:spTree>
    <p:extLst>
      <p:ext uri="{BB962C8B-B14F-4D97-AF65-F5344CB8AC3E}">
        <p14:creationId xmlns:p14="http://schemas.microsoft.com/office/powerpoint/2010/main" val="4056069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E7501E-1378-4582-A4EB-D184AFD57223}"/>
              </a:ext>
            </a:extLst>
          </p:cNvPr>
          <p:cNvSpPr/>
          <p:nvPr/>
        </p:nvSpPr>
        <p:spPr>
          <a:xfrm>
            <a:off x="0" y="152401"/>
            <a:ext cx="142875" cy="457200"/>
          </a:xfrm>
          <a:prstGeom prst="rect">
            <a:avLst/>
          </a:prstGeom>
          <a:solidFill>
            <a:srgbClr val="2B8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36184E5-2C43-4A4B-81D6-83F03FD50A7B}"/>
              </a:ext>
            </a:extLst>
          </p:cNvPr>
          <p:cNvSpPr txBox="1"/>
          <p:nvPr/>
        </p:nvSpPr>
        <p:spPr>
          <a:xfrm>
            <a:off x="142875" y="152401"/>
            <a:ext cx="3957558" cy="461665"/>
          </a:xfrm>
          <a:prstGeom prst="rect">
            <a:avLst/>
          </a:prstGeom>
          <a:noFill/>
        </p:spPr>
        <p:txBody>
          <a:bodyPr wrap="none" rtlCol="0">
            <a:spAutoFit/>
          </a:bodyPr>
          <a:lstStyle/>
          <a:p>
            <a:r>
              <a:rPr lang="en-US" altLang="zh-CN" sz="2400" b="1" dirty="0"/>
              <a:t>Modeling results and analysis</a:t>
            </a:r>
            <a:endParaRPr lang="en-US" sz="2400" b="1" dirty="0"/>
          </a:p>
        </p:txBody>
      </p:sp>
      <p:sp>
        <p:nvSpPr>
          <p:cNvPr id="6" name="Rectangle 5">
            <a:extLst>
              <a:ext uri="{FF2B5EF4-FFF2-40B4-BE49-F238E27FC236}">
                <a16:creationId xmlns:a16="http://schemas.microsoft.com/office/drawing/2014/main" id="{CAE7C47A-6AC0-4897-96F2-DC70085001FF}"/>
              </a:ext>
            </a:extLst>
          </p:cNvPr>
          <p:cNvSpPr/>
          <p:nvPr/>
        </p:nvSpPr>
        <p:spPr>
          <a:xfrm>
            <a:off x="142875" y="1157004"/>
            <a:ext cx="11182350" cy="400110"/>
          </a:xfrm>
          <a:prstGeom prst="rect">
            <a:avLst/>
          </a:prstGeom>
        </p:spPr>
        <p:txBody>
          <a:bodyPr wrap="square">
            <a:spAutoFit/>
          </a:bodyPr>
          <a:lstStyle/>
          <a:p>
            <a:pPr marL="342900" indent="-342900">
              <a:buFont typeface="Wingdings" panose="05000000000000000000" pitchFamily="2" charset="2"/>
              <a:buChar char="Ø"/>
            </a:pPr>
            <a:r>
              <a:rPr lang="en-US" sz="2000" dirty="0"/>
              <a:t>Where Big Mountain sits overall amongst all resorts for price and for just other resorts in Montana.</a:t>
            </a:r>
          </a:p>
        </p:txBody>
      </p:sp>
      <p:pic>
        <p:nvPicPr>
          <p:cNvPr id="7" name="Picture 6">
            <a:extLst>
              <a:ext uri="{FF2B5EF4-FFF2-40B4-BE49-F238E27FC236}">
                <a16:creationId xmlns:a16="http://schemas.microsoft.com/office/drawing/2014/main" id="{1582C0BD-C35A-47A7-A23E-742745E424BE}"/>
              </a:ext>
            </a:extLst>
          </p:cNvPr>
          <p:cNvPicPr>
            <a:picLocks noChangeAspect="1"/>
          </p:cNvPicPr>
          <p:nvPr/>
        </p:nvPicPr>
        <p:blipFill>
          <a:blip r:embed="rId2"/>
          <a:stretch>
            <a:fillRect/>
          </a:stretch>
        </p:blipFill>
        <p:spPr>
          <a:xfrm>
            <a:off x="142875" y="2176249"/>
            <a:ext cx="5801535" cy="3086531"/>
          </a:xfrm>
          <a:prstGeom prst="rect">
            <a:avLst/>
          </a:prstGeom>
        </p:spPr>
      </p:pic>
      <p:pic>
        <p:nvPicPr>
          <p:cNvPr id="8" name="Picture 7">
            <a:extLst>
              <a:ext uri="{FF2B5EF4-FFF2-40B4-BE49-F238E27FC236}">
                <a16:creationId xmlns:a16="http://schemas.microsoft.com/office/drawing/2014/main" id="{490E0B92-543D-4415-BAAE-B503F17F79DB}"/>
              </a:ext>
            </a:extLst>
          </p:cNvPr>
          <p:cNvPicPr>
            <a:picLocks noChangeAspect="1"/>
          </p:cNvPicPr>
          <p:nvPr/>
        </p:nvPicPr>
        <p:blipFill>
          <a:blip r:embed="rId3"/>
          <a:stretch>
            <a:fillRect/>
          </a:stretch>
        </p:blipFill>
        <p:spPr>
          <a:xfrm>
            <a:off x="6199959" y="2166724"/>
            <a:ext cx="5849166" cy="3134162"/>
          </a:xfrm>
          <a:prstGeom prst="rect">
            <a:avLst/>
          </a:prstGeom>
        </p:spPr>
      </p:pic>
    </p:spTree>
    <p:extLst>
      <p:ext uri="{BB962C8B-B14F-4D97-AF65-F5344CB8AC3E}">
        <p14:creationId xmlns:p14="http://schemas.microsoft.com/office/powerpoint/2010/main" val="2417283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E7501E-1378-4582-A4EB-D184AFD57223}"/>
              </a:ext>
            </a:extLst>
          </p:cNvPr>
          <p:cNvSpPr/>
          <p:nvPr/>
        </p:nvSpPr>
        <p:spPr>
          <a:xfrm>
            <a:off x="0" y="152401"/>
            <a:ext cx="142875" cy="457200"/>
          </a:xfrm>
          <a:prstGeom prst="rect">
            <a:avLst/>
          </a:prstGeom>
          <a:solidFill>
            <a:srgbClr val="2B8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36184E5-2C43-4A4B-81D6-83F03FD50A7B}"/>
              </a:ext>
            </a:extLst>
          </p:cNvPr>
          <p:cNvSpPr txBox="1"/>
          <p:nvPr/>
        </p:nvSpPr>
        <p:spPr>
          <a:xfrm>
            <a:off x="142875" y="152401"/>
            <a:ext cx="3957558" cy="461665"/>
          </a:xfrm>
          <a:prstGeom prst="rect">
            <a:avLst/>
          </a:prstGeom>
          <a:noFill/>
        </p:spPr>
        <p:txBody>
          <a:bodyPr wrap="none" rtlCol="0">
            <a:spAutoFit/>
          </a:bodyPr>
          <a:lstStyle/>
          <a:p>
            <a:r>
              <a:rPr lang="en-US" altLang="zh-CN" sz="2400" b="1" dirty="0"/>
              <a:t>Modeling results and analysis</a:t>
            </a:r>
            <a:endParaRPr lang="en-US" sz="2400" b="1" dirty="0"/>
          </a:p>
        </p:txBody>
      </p:sp>
      <p:sp>
        <p:nvSpPr>
          <p:cNvPr id="6" name="Rectangle 5">
            <a:extLst>
              <a:ext uri="{FF2B5EF4-FFF2-40B4-BE49-F238E27FC236}">
                <a16:creationId xmlns:a16="http://schemas.microsoft.com/office/drawing/2014/main" id="{CAE7C47A-6AC0-4897-96F2-DC70085001FF}"/>
              </a:ext>
            </a:extLst>
          </p:cNvPr>
          <p:cNvSpPr/>
          <p:nvPr/>
        </p:nvSpPr>
        <p:spPr>
          <a:xfrm>
            <a:off x="142875" y="1157004"/>
            <a:ext cx="11182350" cy="400110"/>
          </a:xfrm>
          <a:prstGeom prst="rect">
            <a:avLst/>
          </a:prstGeom>
        </p:spPr>
        <p:txBody>
          <a:bodyPr wrap="square">
            <a:spAutoFit/>
          </a:bodyPr>
          <a:lstStyle/>
          <a:p>
            <a:pPr marL="342900" indent="-342900">
              <a:buFont typeface="Wingdings" panose="05000000000000000000" pitchFamily="2" charset="2"/>
              <a:buChar char="Ø"/>
            </a:pPr>
            <a:r>
              <a:rPr lang="en-US" sz="2000" dirty="0"/>
              <a:t>Where Big Mountain sits overall amongst all resorts for price and for just other resorts in Montana.</a:t>
            </a:r>
          </a:p>
        </p:txBody>
      </p:sp>
      <p:pic>
        <p:nvPicPr>
          <p:cNvPr id="9" name="Picture 8">
            <a:extLst>
              <a:ext uri="{FF2B5EF4-FFF2-40B4-BE49-F238E27FC236}">
                <a16:creationId xmlns:a16="http://schemas.microsoft.com/office/drawing/2014/main" id="{2B1C6F2D-0609-4B9E-8471-2C5CFF600A51}"/>
              </a:ext>
            </a:extLst>
          </p:cNvPr>
          <p:cNvPicPr>
            <a:picLocks noChangeAspect="1"/>
          </p:cNvPicPr>
          <p:nvPr/>
        </p:nvPicPr>
        <p:blipFill>
          <a:blip r:embed="rId2"/>
          <a:stretch>
            <a:fillRect/>
          </a:stretch>
        </p:blipFill>
        <p:spPr>
          <a:xfrm>
            <a:off x="71437" y="2185766"/>
            <a:ext cx="5792008" cy="3172268"/>
          </a:xfrm>
          <a:prstGeom prst="rect">
            <a:avLst/>
          </a:prstGeom>
        </p:spPr>
      </p:pic>
      <p:pic>
        <p:nvPicPr>
          <p:cNvPr id="10" name="Picture 9">
            <a:extLst>
              <a:ext uri="{FF2B5EF4-FFF2-40B4-BE49-F238E27FC236}">
                <a16:creationId xmlns:a16="http://schemas.microsoft.com/office/drawing/2014/main" id="{5FD455B0-85FD-4AFF-BC0B-716014B43DAA}"/>
              </a:ext>
            </a:extLst>
          </p:cNvPr>
          <p:cNvPicPr>
            <a:picLocks noChangeAspect="1"/>
          </p:cNvPicPr>
          <p:nvPr/>
        </p:nvPicPr>
        <p:blipFill>
          <a:blip r:embed="rId3"/>
          <a:stretch>
            <a:fillRect/>
          </a:stretch>
        </p:blipFill>
        <p:spPr>
          <a:xfrm>
            <a:off x="5981293" y="2228634"/>
            <a:ext cx="5830114" cy="3086531"/>
          </a:xfrm>
          <a:prstGeom prst="rect">
            <a:avLst/>
          </a:prstGeom>
        </p:spPr>
      </p:pic>
    </p:spTree>
    <p:extLst>
      <p:ext uri="{BB962C8B-B14F-4D97-AF65-F5344CB8AC3E}">
        <p14:creationId xmlns:p14="http://schemas.microsoft.com/office/powerpoint/2010/main" val="2915012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E7501E-1378-4582-A4EB-D184AFD57223}"/>
              </a:ext>
            </a:extLst>
          </p:cNvPr>
          <p:cNvSpPr/>
          <p:nvPr/>
        </p:nvSpPr>
        <p:spPr>
          <a:xfrm>
            <a:off x="0" y="152401"/>
            <a:ext cx="142875" cy="457200"/>
          </a:xfrm>
          <a:prstGeom prst="rect">
            <a:avLst/>
          </a:prstGeom>
          <a:solidFill>
            <a:srgbClr val="2B8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36184E5-2C43-4A4B-81D6-83F03FD50A7B}"/>
              </a:ext>
            </a:extLst>
          </p:cNvPr>
          <p:cNvSpPr txBox="1"/>
          <p:nvPr/>
        </p:nvSpPr>
        <p:spPr>
          <a:xfrm>
            <a:off x="142875" y="152401"/>
            <a:ext cx="3957558" cy="461665"/>
          </a:xfrm>
          <a:prstGeom prst="rect">
            <a:avLst/>
          </a:prstGeom>
          <a:noFill/>
        </p:spPr>
        <p:txBody>
          <a:bodyPr wrap="none" rtlCol="0">
            <a:spAutoFit/>
          </a:bodyPr>
          <a:lstStyle/>
          <a:p>
            <a:r>
              <a:rPr lang="en-US" altLang="zh-CN" sz="2400" b="1" dirty="0"/>
              <a:t>Modeling results and analysis</a:t>
            </a:r>
            <a:endParaRPr lang="en-US" sz="2400" b="1" dirty="0"/>
          </a:p>
        </p:txBody>
      </p:sp>
      <p:sp>
        <p:nvSpPr>
          <p:cNvPr id="6" name="Rectangle 5">
            <a:extLst>
              <a:ext uri="{FF2B5EF4-FFF2-40B4-BE49-F238E27FC236}">
                <a16:creationId xmlns:a16="http://schemas.microsoft.com/office/drawing/2014/main" id="{CAE7C47A-6AC0-4897-96F2-DC70085001FF}"/>
              </a:ext>
            </a:extLst>
          </p:cNvPr>
          <p:cNvSpPr/>
          <p:nvPr/>
        </p:nvSpPr>
        <p:spPr>
          <a:xfrm>
            <a:off x="142875" y="1157004"/>
            <a:ext cx="11182350" cy="400110"/>
          </a:xfrm>
          <a:prstGeom prst="rect">
            <a:avLst/>
          </a:prstGeom>
        </p:spPr>
        <p:txBody>
          <a:bodyPr wrap="square">
            <a:spAutoFit/>
          </a:bodyPr>
          <a:lstStyle/>
          <a:p>
            <a:pPr marL="342900" indent="-342900">
              <a:buFont typeface="Wingdings" panose="05000000000000000000" pitchFamily="2" charset="2"/>
              <a:buChar char="Ø"/>
            </a:pPr>
            <a:r>
              <a:rPr lang="en-US" sz="2000" dirty="0"/>
              <a:t>Where Big Mountain sits overall amongst all resorts for price and for just other resorts in Montana.</a:t>
            </a:r>
          </a:p>
        </p:txBody>
      </p:sp>
      <p:pic>
        <p:nvPicPr>
          <p:cNvPr id="4" name="Picture 3">
            <a:extLst>
              <a:ext uri="{FF2B5EF4-FFF2-40B4-BE49-F238E27FC236}">
                <a16:creationId xmlns:a16="http://schemas.microsoft.com/office/drawing/2014/main" id="{355F7994-448D-46C5-9983-EA0E8F115349}"/>
              </a:ext>
            </a:extLst>
          </p:cNvPr>
          <p:cNvPicPr>
            <a:picLocks noChangeAspect="1"/>
          </p:cNvPicPr>
          <p:nvPr/>
        </p:nvPicPr>
        <p:blipFill>
          <a:blip r:embed="rId2"/>
          <a:stretch>
            <a:fillRect/>
          </a:stretch>
        </p:blipFill>
        <p:spPr>
          <a:xfrm>
            <a:off x="142875" y="2238157"/>
            <a:ext cx="5820587" cy="3124636"/>
          </a:xfrm>
          <a:prstGeom prst="rect">
            <a:avLst/>
          </a:prstGeom>
        </p:spPr>
      </p:pic>
      <p:pic>
        <p:nvPicPr>
          <p:cNvPr id="5" name="Picture 4">
            <a:extLst>
              <a:ext uri="{FF2B5EF4-FFF2-40B4-BE49-F238E27FC236}">
                <a16:creationId xmlns:a16="http://schemas.microsoft.com/office/drawing/2014/main" id="{625BB58B-CA6D-4CCC-B494-8672EBB4D181}"/>
              </a:ext>
            </a:extLst>
          </p:cNvPr>
          <p:cNvPicPr>
            <a:picLocks noChangeAspect="1"/>
          </p:cNvPicPr>
          <p:nvPr/>
        </p:nvPicPr>
        <p:blipFill>
          <a:blip r:embed="rId3"/>
          <a:stretch>
            <a:fillRect/>
          </a:stretch>
        </p:blipFill>
        <p:spPr>
          <a:xfrm>
            <a:off x="6096000" y="2257210"/>
            <a:ext cx="5839640" cy="3105583"/>
          </a:xfrm>
          <a:prstGeom prst="rect">
            <a:avLst/>
          </a:prstGeom>
        </p:spPr>
      </p:pic>
    </p:spTree>
    <p:extLst>
      <p:ext uri="{BB962C8B-B14F-4D97-AF65-F5344CB8AC3E}">
        <p14:creationId xmlns:p14="http://schemas.microsoft.com/office/powerpoint/2010/main" val="2647027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E7501E-1378-4582-A4EB-D184AFD57223}"/>
              </a:ext>
            </a:extLst>
          </p:cNvPr>
          <p:cNvSpPr/>
          <p:nvPr/>
        </p:nvSpPr>
        <p:spPr>
          <a:xfrm>
            <a:off x="0" y="152401"/>
            <a:ext cx="142875" cy="457200"/>
          </a:xfrm>
          <a:prstGeom prst="rect">
            <a:avLst/>
          </a:prstGeom>
          <a:solidFill>
            <a:srgbClr val="2B8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36184E5-2C43-4A4B-81D6-83F03FD50A7B}"/>
              </a:ext>
            </a:extLst>
          </p:cNvPr>
          <p:cNvSpPr txBox="1"/>
          <p:nvPr/>
        </p:nvSpPr>
        <p:spPr>
          <a:xfrm>
            <a:off x="142875" y="152401"/>
            <a:ext cx="3957558" cy="461665"/>
          </a:xfrm>
          <a:prstGeom prst="rect">
            <a:avLst/>
          </a:prstGeom>
          <a:noFill/>
        </p:spPr>
        <p:txBody>
          <a:bodyPr wrap="none" rtlCol="0">
            <a:spAutoFit/>
          </a:bodyPr>
          <a:lstStyle/>
          <a:p>
            <a:r>
              <a:rPr lang="en-US" altLang="zh-CN" sz="2400" b="1" dirty="0"/>
              <a:t>Modeling results and analysis</a:t>
            </a:r>
            <a:endParaRPr lang="en-US" sz="2400" b="1" dirty="0"/>
          </a:p>
        </p:txBody>
      </p:sp>
      <p:sp>
        <p:nvSpPr>
          <p:cNvPr id="6" name="Rectangle 5">
            <a:extLst>
              <a:ext uri="{FF2B5EF4-FFF2-40B4-BE49-F238E27FC236}">
                <a16:creationId xmlns:a16="http://schemas.microsoft.com/office/drawing/2014/main" id="{CAE7C47A-6AC0-4897-96F2-DC70085001FF}"/>
              </a:ext>
            </a:extLst>
          </p:cNvPr>
          <p:cNvSpPr/>
          <p:nvPr/>
        </p:nvSpPr>
        <p:spPr>
          <a:xfrm>
            <a:off x="142875" y="1157004"/>
            <a:ext cx="11182350" cy="400110"/>
          </a:xfrm>
          <a:prstGeom prst="rect">
            <a:avLst/>
          </a:prstGeom>
        </p:spPr>
        <p:txBody>
          <a:bodyPr wrap="square">
            <a:spAutoFit/>
          </a:bodyPr>
          <a:lstStyle/>
          <a:p>
            <a:pPr marL="342900" indent="-342900">
              <a:buFont typeface="Wingdings" panose="05000000000000000000" pitchFamily="2" charset="2"/>
              <a:buChar char="Ø"/>
            </a:pPr>
            <a:r>
              <a:rPr lang="en-US" sz="2000" dirty="0"/>
              <a:t>Where Big Mountain sits overall amongst all resorts for price and for just other resorts in Montana.</a:t>
            </a:r>
          </a:p>
        </p:txBody>
      </p:sp>
      <p:pic>
        <p:nvPicPr>
          <p:cNvPr id="7" name="Picture 6">
            <a:extLst>
              <a:ext uri="{FF2B5EF4-FFF2-40B4-BE49-F238E27FC236}">
                <a16:creationId xmlns:a16="http://schemas.microsoft.com/office/drawing/2014/main" id="{951ECB7A-F0A9-49D9-A864-282210A018B3}"/>
              </a:ext>
            </a:extLst>
          </p:cNvPr>
          <p:cNvPicPr>
            <a:picLocks noChangeAspect="1"/>
          </p:cNvPicPr>
          <p:nvPr/>
        </p:nvPicPr>
        <p:blipFill>
          <a:blip r:embed="rId2"/>
          <a:stretch>
            <a:fillRect/>
          </a:stretch>
        </p:blipFill>
        <p:spPr>
          <a:xfrm>
            <a:off x="142875" y="2233402"/>
            <a:ext cx="5830114" cy="3143689"/>
          </a:xfrm>
          <a:prstGeom prst="rect">
            <a:avLst/>
          </a:prstGeom>
        </p:spPr>
      </p:pic>
      <p:pic>
        <p:nvPicPr>
          <p:cNvPr id="8" name="Picture 7">
            <a:extLst>
              <a:ext uri="{FF2B5EF4-FFF2-40B4-BE49-F238E27FC236}">
                <a16:creationId xmlns:a16="http://schemas.microsoft.com/office/drawing/2014/main" id="{22A387C1-1769-4183-9E81-0F40B15E2E8F}"/>
              </a:ext>
            </a:extLst>
          </p:cNvPr>
          <p:cNvPicPr>
            <a:picLocks noChangeAspect="1"/>
          </p:cNvPicPr>
          <p:nvPr/>
        </p:nvPicPr>
        <p:blipFill>
          <a:blip r:embed="rId3"/>
          <a:stretch>
            <a:fillRect/>
          </a:stretch>
        </p:blipFill>
        <p:spPr>
          <a:xfrm>
            <a:off x="6096000" y="2328666"/>
            <a:ext cx="5753903" cy="3048425"/>
          </a:xfrm>
          <a:prstGeom prst="rect">
            <a:avLst/>
          </a:prstGeom>
        </p:spPr>
      </p:pic>
    </p:spTree>
    <p:extLst>
      <p:ext uri="{BB962C8B-B14F-4D97-AF65-F5344CB8AC3E}">
        <p14:creationId xmlns:p14="http://schemas.microsoft.com/office/powerpoint/2010/main" val="377513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0A48F8-4215-45D9-A562-671A21ACD47D}"/>
              </a:ext>
            </a:extLst>
          </p:cNvPr>
          <p:cNvPicPr>
            <a:picLocks noChangeAspect="1"/>
          </p:cNvPicPr>
          <p:nvPr/>
        </p:nvPicPr>
        <p:blipFill>
          <a:blip r:embed="rId2"/>
          <a:stretch>
            <a:fillRect/>
          </a:stretch>
        </p:blipFill>
        <p:spPr>
          <a:xfrm>
            <a:off x="85314" y="2509615"/>
            <a:ext cx="5868219" cy="3172268"/>
          </a:xfrm>
          <a:prstGeom prst="rect">
            <a:avLst/>
          </a:prstGeom>
        </p:spPr>
      </p:pic>
      <p:pic>
        <p:nvPicPr>
          <p:cNvPr id="3" name="Picture 2">
            <a:extLst>
              <a:ext uri="{FF2B5EF4-FFF2-40B4-BE49-F238E27FC236}">
                <a16:creationId xmlns:a16="http://schemas.microsoft.com/office/drawing/2014/main" id="{D903F87D-2219-4C72-A05F-3E49A4D9B1FF}"/>
              </a:ext>
            </a:extLst>
          </p:cNvPr>
          <p:cNvPicPr>
            <a:picLocks noChangeAspect="1"/>
          </p:cNvPicPr>
          <p:nvPr/>
        </p:nvPicPr>
        <p:blipFill>
          <a:blip r:embed="rId3"/>
          <a:stretch>
            <a:fillRect/>
          </a:stretch>
        </p:blipFill>
        <p:spPr>
          <a:xfrm>
            <a:off x="6096000" y="2509615"/>
            <a:ext cx="5830114" cy="3191320"/>
          </a:xfrm>
          <a:prstGeom prst="rect">
            <a:avLst/>
          </a:prstGeom>
        </p:spPr>
      </p:pic>
      <p:sp>
        <p:nvSpPr>
          <p:cNvPr id="4" name="Rectangle 3">
            <a:extLst>
              <a:ext uri="{FF2B5EF4-FFF2-40B4-BE49-F238E27FC236}">
                <a16:creationId xmlns:a16="http://schemas.microsoft.com/office/drawing/2014/main" id="{8062647A-86E2-4646-81F2-834DE220F205}"/>
              </a:ext>
            </a:extLst>
          </p:cNvPr>
          <p:cNvSpPr/>
          <p:nvPr/>
        </p:nvSpPr>
        <p:spPr>
          <a:xfrm>
            <a:off x="0" y="152401"/>
            <a:ext cx="142875" cy="457200"/>
          </a:xfrm>
          <a:prstGeom prst="rect">
            <a:avLst/>
          </a:prstGeom>
          <a:solidFill>
            <a:srgbClr val="2B8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3F71ED7-BBF1-41B1-AE95-0FB5A1222FC8}"/>
              </a:ext>
            </a:extLst>
          </p:cNvPr>
          <p:cNvSpPr txBox="1"/>
          <p:nvPr/>
        </p:nvSpPr>
        <p:spPr>
          <a:xfrm>
            <a:off x="142875" y="152401"/>
            <a:ext cx="3957558" cy="461665"/>
          </a:xfrm>
          <a:prstGeom prst="rect">
            <a:avLst/>
          </a:prstGeom>
          <a:noFill/>
        </p:spPr>
        <p:txBody>
          <a:bodyPr wrap="none" rtlCol="0">
            <a:spAutoFit/>
          </a:bodyPr>
          <a:lstStyle/>
          <a:p>
            <a:r>
              <a:rPr lang="en-US" altLang="zh-CN" sz="2400" b="1" dirty="0"/>
              <a:t>Modeling results and analysis</a:t>
            </a:r>
            <a:endParaRPr lang="en-US" sz="2400" b="1" dirty="0"/>
          </a:p>
        </p:txBody>
      </p:sp>
      <p:sp>
        <p:nvSpPr>
          <p:cNvPr id="6" name="Rectangle 5">
            <a:extLst>
              <a:ext uri="{FF2B5EF4-FFF2-40B4-BE49-F238E27FC236}">
                <a16:creationId xmlns:a16="http://schemas.microsoft.com/office/drawing/2014/main" id="{C1B741DD-B3DB-4965-934C-958E523DB503}"/>
              </a:ext>
            </a:extLst>
          </p:cNvPr>
          <p:cNvSpPr/>
          <p:nvPr/>
        </p:nvSpPr>
        <p:spPr>
          <a:xfrm>
            <a:off x="142875" y="1157004"/>
            <a:ext cx="11182350" cy="400110"/>
          </a:xfrm>
          <a:prstGeom prst="rect">
            <a:avLst/>
          </a:prstGeom>
        </p:spPr>
        <p:txBody>
          <a:bodyPr wrap="square">
            <a:spAutoFit/>
          </a:bodyPr>
          <a:lstStyle/>
          <a:p>
            <a:pPr marL="342900" indent="-342900">
              <a:buFont typeface="Wingdings" panose="05000000000000000000" pitchFamily="2" charset="2"/>
              <a:buChar char="Ø"/>
            </a:pPr>
            <a:r>
              <a:rPr lang="en-US" sz="2000" dirty="0"/>
              <a:t>Where Big Mountain sits overall amongst all resorts for price and for just other resorts in Montana.</a:t>
            </a:r>
          </a:p>
        </p:txBody>
      </p:sp>
    </p:spTree>
    <p:extLst>
      <p:ext uri="{BB962C8B-B14F-4D97-AF65-F5344CB8AC3E}">
        <p14:creationId xmlns:p14="http://schemas.microsoft.com/office/powerpoint/2010/main" val="4085593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97AC06-8629-4C32-9548-FF11B027B45E}"/>
              </a:ext>
            </a:extLst>
          </p:cNvPr>
          <p:cNvSpPr/>
          <p:nvPr/>
        </p:nvSpPr>
        <p:spPr>
          <a:xfrm>
            <a:off x="0" y="152401"/>
            <a:ext cx="142875" cy="457200"/>
          </a:xfrm>
          <a:prstGeom prst="rect">
            <a:avLst/>
          </a:prstGeom>
          <a:solidFill>
            <a:srgbClr val="2B8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9C4C464-A4DE-48CB-AADD-7E2D6B739403}"/>
              </a:ext>
            </a:extLst>
          </p:cNvPr>
          <p:cNvSpPr txBox="1"/>
          <p:nvPr/>
        </p:nvSpPr>
        <p:spPr>
          <a:xfrm>
            <a:off x="142875" y="152401"/>
            <a:ext cx="3379323" cy="461665"/>
          </a:xfrm>
          <a:prstGeom prst="rect">
            <a:avLst/>
          </a:prstGeom>
          <a:noFill/>
        </p:spPr>
        <p:txBody>
          <a:bodyPr wrap="none" rtlCol="0">
            <a:spAutoFit/>
          </a:bodyPr>
          <a:lstStyle/>
          <a:p>
            <a:r>
              <a:rPr lang="en-US" altLang="zh-CN" sz="2400" b="1" dirty="0"/>
              <a:t>Summary and conclusion</a:t>
            </a:r>
            <a:endParaRPr lang="en-US" sz="2400" b="1" dirty="0"/>
          </a:p>
        </p:txBody>
      </p:sp>
      <p:sp>
        <p:nvSpPr>
          <p:cNvPr id="4" name="TextBox 3">
            <a:extLst>
              <a:ext uri="{FF2B5EF4-FFF2-40B4-BE49-F238E27FC236}">
                <a16:creationId xmlns:a16="http://schemas.microsoft.com/office/drawing/2014/main" id="{A1046108-E084-49BC-98AF-88425926DB96}"/>
              </a:ext>
            </a:extLst>
          </p:cNvPr>
          <p:cNvSpPr txBox="1"/>
          <p:nvPr/>
        </p:nvSpPr>
        <p:spPr>
          <a:xfrm>
            <a:off x="142875" y="1276350"/>
            <a:ext cx="1083966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Big mountain currently charge $81 for adult at weekend</a:t>
            </a:r>
          </a:p>
          <a:p>
            <a:pPr marL="285750" indent="-285750">
              <a:buFont typeface="Arial" panose="020B0604020202020204" pitchFamily="34" charset="0"/>
              <a:buChar char="•"/>
            </a:pPr>
            <a:r>
              <a:rPr lang="en-US" sz="2400" dirty="0"/>
              <a:t>The model suggests the best scenario is to add 2 acres of snow making</a:t>
            </a:r>
          </a:p>
          <a:p>
            <a:pPr marL="285750" indent="-285750">
              <a:buFont typeface="Arial" panose="020B0604020202020204" pitchFamily="34" charset="0"/>
              <a:buChar char="•"/>
            </a:pPr>
            <a:r>
              <a:rPr lang="en-US" sz="2400" dirty="0"/>
              <a:t>The results show that the increase supports for ticket price change by $9.75. Over the season, the revenue could be expected to amount to $17068841</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5107035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699</Words>
  <Application>Microsoft Office PowerPoint</Application>
  <PresentationFormat>Widescreen</PresentationFormat>
  <Paragraphs>48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等线</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Zizhong</dc:creator>
  <cp:lastModifiedBy>Liu, Zizhong</cp:lastModifiedBy>
  <cp:revision>14</cp:revision>
  <dcterms:created xsi:type="dcterms:W3CDTF">2021-06-29T16:22:18Z</dcterms:created>
  <dcterms:modified xsi:type="dcterms:W3CDTF">2021-06-29T17:21:17Z</dcterms:modified>
</cp:coreProperties>
</file>